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1" r:id="rId5"/>
    <p:sldId id="268" r:id="rId6"/>
    <p:sldId id="263" r:id="rId7"/>
    <p:sldId id="265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4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3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8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1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3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0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1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2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3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67D6-CD3B-43C8-99AE-D24883312841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6DD4-86F9-4331-865C-647FC5C7F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_sdo.school_3@63.edu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0"/>
            <a:ext cx="11462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87930" y="2398930"/>
            <a:ext cx="9459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Направление деятельности региональной инновационной  площадки: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пути </a:t>
            </a:r>
            <a:r>
              <a:rPr lang="ru-RU" sz="2200" b="1" dirty="0">
                <a:solidFill>
                  <a:srgbClr val="002060"/>
                </a:solidFill>
              </a:rPr>
              <a:t>эффективного сотрудничества семьи и школы в современных условиях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3015" y="3889801"/>
            <a:ext cx="9920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Наименование проекта </a:t>
            </a:r>
            <a:r>
              <a:rPr lang="ru-RU" sz="2600" b="1" dirty="0" smtClean="0">
                <a:solidFill>
                  <a:srgbClr val="002060"/>
                </a:solidFill>
              </a:rPr>
              <a:t>региональной инновационной </a:t>
            </a:r>
            <a:r>
              <a:rPr lang="ru-RU" sz="2600" b="1" dirty="0">
                <a:solidFill>
                  <a:srgbClr val="002060"/>
                </a:solidFill>
              </a:rPr>
              <a:t>площадки: </a:t>
            </a:r>
          </a:p>
          <a:p>
            <a:pPr algn="ctr"/>
            <a:r>
              <a:rPr lang="ru-RU" sz="2600" b="1" dirty="0">
                <a:solidFill>
                  <a:srgbClr val="C00000"/>
                </a:solidFill>
              </a:rPr>
              <a:t>«Музейный клуб «Диалог поколений» - как форма взаимодействия с родителями»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8448" y="341186"/>
            <a:ext cx="870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Областной фестиваль </a:t>
            </a:r>
            <a:r>
              <a:rPr lang="ru-RU" sz="1600" b="1" dirty="0">
                <a:solidFill>
                  <a:srgbClr val="002060"/>
                </a:solidFill>
              </a:rPr>
              <a:t>педагогических команд образовательных организаций, признанных региональными инновационными площадками в сфере образования Самарской области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31773"/>
            <a:ext cx="218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03 декабря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2024 года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8818" y="1118750"/>
            <a:ext cx="903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«Школа №3 с углубленным изучением предметов имени Героя Советского Союза В.И. Фадеева» городского округа Самара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192819"/>
            <a:ext cx="1534588" cy="14662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199" y="5716274"/>
            <a:ext cx="4395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</a:rPr>
              <a:t>Сроки реализации проекта: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</a:rPr>
              <a:t>1 сентября 2024 г. – 15 июня 2026 г.</a:t>
            </a:r>
          </a:p>
        </p:txBody>
      </p:sp>
    </p:spTree>
    <p:extLst>
      <p:ext uri="{BB962C8B-B14F-4D97-AF65-F5344CB8AC3E}">
        <p14:creationId xmlns:p14="http://schemas.microsoft.com/office/powerpoint/2010/main" val="275364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0"/>
            <a:ext cx="11462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37179" y="724192"/>
            <a:ext cx="9724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Актуальность </a:t>
            </a:r>
            <a:r>
              <a:rPr lang="ru-RU" sz="2400" b="1" i="1" dirty="0" smtClean="0">
                <a:solidFill>
                  <a:srgbClr val="C00000"/>
                </a:solidFill>
              </a:rPr>
              <a:t>проекта: 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разработка методического обеспечения взаимодействия семьи и школы на базе музейного пространства образовательной организации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7179" y="192819"/>
            <a:ext cx="9724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«Музейный клуб «Диалог поколений» - как форма взаимодействия с родителями»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192819"/>
            <a:ext cx="1534588" cy="1466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739" y="1860724"/>
            <a:ext cx="98866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Цель проекта: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разработка </a:t>
            </a:r>
            <a:r>
              <a:rPr lang="ru-RU" sz="2000" b="1" dirty="0">
                <a:solidFill>
                  <a:srgbClr val="002060"/>
                </a:solidFill>
              </a:rPr>
              <a:t>модели деятельности музейного клуба как эффективной формы взаимодействия семьи и школы и ее реализация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Задачи проекта: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Определить </a:t>
            </a:r>
            <a:r>
              <a:rPr lang="ru-RU" sz="2000" b="1" dirty="0">
                <a:solidFill>
                  <a:srgbClr val="002060"/>
                </a:solidFill>
              </a:rPr>
              <a:t>содержание ключевых направлений деятельности школьного музейного пространства как центра взаимодействия семьи школы.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Разработать </a:t>
            </a:r>
            <a:r>
              <a:rPr lang="ru-RU" sz="2000" b="1" dirty="0">
                <a:solidFill>
                  <a:srgbClr val="002060"/>
                </a:solidFill>
              </a:rPr>
              <a:t>программу деятельности музейного клуба «Диалог поколений».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Разработать </a:t>
            </a:r>
            <a:r>
              <a:rPr lang="ru-RU" sz="2000" b="1" dirty="0">
                <a:solidFill>
                  <a:srgbClr val="002060"/>
                </a:solidFill>
              </a:rPr>
              <a:t>сценарии совместных дел детей и взрослых по выбранным направлениям деятельности музейного клуба.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Организовать </a:t>
            </a:r>
            <a:r>
              <a:rPr lang="ru-RU" sz="2000" b="1" dirty="0">
                <a:solidFill>
                  <a:srgbClr val="002060"/>
                </a:solidFill>
              </a:rPr>
              <a:t>и провести открытый конкурс семейных видеороликов «Моя семья в кадре».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Разработать </a:t>
            </a:r>
            <a:r>
              <a:rPr lang="ru-RU" sz="2000" b="1" dirty="0">
                <a:solidFill>
                  <a:srgbClr val="002060"/>
                </a:solidFill>
              </a:rPr>
              <a:t>и опубликовать методические рекомендации по организации деятельности музейного клуба «Диалог поколений» как формы эффективного взаимодействия семьи и школы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2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0"/>
            <a:ext cx="11462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16663" y="685794"/>
            <a:ext cx="945186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Пути решения выявленных проблемных аспектов: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defTabSz="444500"/>
            <a:r>
              <a:rPr lang="ru-RU" sz="2000" b="1" dirty="0" smtClean="0">
                <a:solidFill>
                  <a:srgbClr val="002060"/>
                </a:solidFill>
              </a:rPr>
              <a:t>Предполагается </a:t>
            </a:r>
            <a:r>
              <a:rPr lang="ru-RU" sz="2000" b="1" dirty="0">
                <a:solidFill>
                  <a:srgbClr val="002060"/>
                </a:solidFill>
              </a:rPr>
              <a:t>разработка </a:t>
            </a:r>
            <a:r>
              <a:rPr lang="ru-RU" sz="2000" b="1" dirty="0" smtClean="0">
                <a:solidFill>
                  <a:srgbClr val="002060"/>
                </a:solidFill>
              </a:rPr>
              <a:t>программы деятельности </a:t>
            </a:r>
            <a:r>
              <a:rPr lang="ru-RU" sz="2000" b="1" dirty="0">
                <a:solidFill>
                  <a:srgbClr val="002060"/>
                </a:solidFill>
              </a:rPr>
              <a:t>музейного клуба «Диалог поколений</a:t>
            </a:r>
            <a:r>
              <a:rPr lang="ru-RU" sz="2000" b="1" dirty="0" smtClean="0">
                <a:solidFill>
                  <a:srgbClr val="002060"/>
                </a:solidFill>
              </a:rPr>
              <a:t>» по следующим направлениям:</a:t>
            </a:r>
          </a:p>
          <a:p>
            <a:pPr marL="342900" indent="-342900" algn="just" defTabSz="4445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экскурсии</a:t>
            </a:r>
            <a:r>
              <a:rPr lang="ru-RU" sz="2000" b="1" dirty="0">
                <a:solidFill>
                  <a:srgbClr val="002060"/>
                </a:solidFill>
              </a:rPr>
              <a:t>, в том числе театрализованные, подготовленные обучающимися для родителей: «Как жили наши предки», «Детские игры и забавы», «По платью видят, кто таков идет», «Игры советского детства» и др</a:t>
            </a:r>
            <a:r>
              <a:rPr lang="ru-RU" sz="2000" b="1" dirty="0" smtClean="0">
                <a:solidFill>
                  <a:srgbClr val="002060"/>
                </a:solidFill>
              </a:rPr>
              <a:t>.;</a:t>
            </a:r>
          </a:p>
          <a:p>
            <a:pPr algn="just" defTabSz="444500"/>
            <a:endParaRPr lang="ru-RU" sz="800" b="1" dirty="0">
              <a:solidFill>
                <a:srgbClr val="002060"/>
              </a:solidFill>
            </a:endParaRPr>
          </a:p>
          <a:p>
            <a:pPr marL="342900" indent="-342900" algn="just" defTabSz="4445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музейные </a:t>
            </a:r>
            <a:r>
              <a:rPr lang="ru-RU" sz="2400" b="1" dirty="0">
                <a:solidFill>
                  <a:srgbClr val="002060"/>
                </a:solidFill>
              </a:rPr>
              <a:t>мастерские</a:t>
            </a:r>
            <a:r>
              <a:rPr lang="ru-RU" sz="2000" b="1" dirty="0">
                <a:solidFill>
                  <a:srgbClr val="002060"/>
                </a:solidFill>
              </a:rPr>
              <a:t>, в рамках которых дети и родители принимают участие в мастер-классах по изготовлению традиционных народных кукол, плетению поясов, изготовлению глиняной игрушки и т.д.;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 defTabSz="444500"/>
            <a:endParaRPr lang="ru-RU" sz="800" b="1" dirty="0">
              <a:solidFill>
                <a:srgbClr val="002060"/>
              </a:solidFill>
            </a:endParaRPr>
          </a:p>
          <a:p>
            <a:pPr marL="342900" indent="-342900" algn="just" defTabSz="4445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вечеринки </a:t>
            </a:r>
            <a:r>
              <a:rPr lang="ru-RU" sz="2400" b="1" dirty="0">
                <a:solidFill>
                  <a:srgbClr val="002060"/>
                </a:solidFill>
              </a:rPr>
              <a:t>и посиделки</a:t>
            </a:r>
            <a:r>
              <a:rPr lang="ru-RU" sz="2000" b="1" dirty="0">
                <a:solidFill>
                  <a:srgbClr val="002060"/>
                </a:solidFill>
              </a:rPr>
              <a:t>, приуроченные к традиционным народным праздникам для детей и родителей, на которых участники разучивают народные танцы, песни, участвуют в народных играх и обрядах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algn="just" defTabSz="444500"/>
            <a:endParaRPr lang="ru-RU" sz="800" b="1" dirty="0">
              <a:solidFill>
                <a:srgbClr val="002060"/>
              </a:solidFill>
            </a:endParaRPr>
          </a:p>
          <a:p>
            <a:pPr marL="342900" indent="-342900" algn="just" defTabSz="4445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краеведческие </a:t>
            </a:r>
            <a:r>
              <a:rPr lang="ru-RU" sz="2400" b="1" dirty="0">
                <a:solidFill>
                  <a:srgbClr val="002060"/>
                </a:solidFill>
              </a:rPr>
              <a:t>исследования «Семейные ценности»</a:t>
            </a:r>
            <a:r>
              <a:rPr lang="ru-RU" sz="2000" b="1" dirty="0">
                <a:solidFill>
                  <a:srgbClr val="002060"/>
                </a:solidFill>
              </a:rPr>
              <a:t>, которые осуществляют семейные команды, по следующим направлениям: родословное дерево, семейные реликвии и предания, страницы семейной летописи, судьбы семьи в судьбе страны, семейный архив и др.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0494" y="173620"/>
            <a:ext cx="9724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«Музейный клуб «Диалог поколений» - как форма взаимодействия с родителями»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192819"/>
            <a:ext cx="1534588" cy="14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5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0"/>
            <a:ext cx="11462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53015" y="610498"/>
            <a:ext cx="9886645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Количественные </a:t>
            </a:r>
            <a:r>
              <a:rPr lang="ru-RU" sz="2800" b="1" i="1" dirty="0">
                <a:solidFill>
                  <a:srgbClr val="C00000"/>
                </a:solidFill>
              </a:rPr>
              <a:t>и качественные </a:t>
            </a:r>
            <a:r>
              <a:rPr lang="ru-RU" sz="2800" b="1" i="1" dirty="0" smtClean="0">
                <a:solidFill>
                  <a:srgbClr val="C00000"/>
                </a:solidFill>
              </a:rPr>
              <a:t>результаты: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ru-RU" sz="105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В </a:t>
            </a:r>
            <a:r>
              <a:rPr lang="ru-RU" sz="2400" b="1" i="1" dirty="0">
                <a:solidFill>
                  <a:srgbClr val="C00000"/>
                </a:solidFill>
              </a:rPr>
              <a:t>области совершенствования воспитательной системы образовательной организации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endParaRPr lang="ru-RU" sz="800" b="1" i="1" dirty="0">
              <a:solidFill>
                <a:srgbClr val="C0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Учителя </a:t>
            </a:r>
            <a:r>
              <a:rPr lang="ru-RU" sz="2000" b="1" dirty="0">
                <a:solidFill>
                  <a:srgbClr val="002060"/>
                </a:solidFill>
              </a:rPr>
              <a:t>общеобразовательных школ получат возможность освоить новые формы патриотического воспитания школьников посредством приобщения к семейным ценностям, которые смогут использовать во внеурочной и внеклассной деятельности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tabLst>
                <a:tab pos="357188" algn="l"/>
              </a:tabLst>
            </a:pPr>
            <a:endParaRPr lang="ru-RU" sz="800" b="1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Обучающиеся-участники </a:t>
            </a:r>
            <a:r>
              <a:rPr lang="ru-RU" sz="2000" b="1" dirty="0">
                <a:solidFill>
                  <a:srgbClr val="002060"/>
                </a:solidFill>
              </a:rPr>
              <a:t>проекта получат опыт разработки нетрадиционных форм экскурсий (театрализованные экскурсии, экскурсии-реконструкции и др</a:t>
            </a:r>
            <a:r>
              <a:rPr lang="ru-RU" sz="2000" b="1" dirty="0" smtClean="0">
                <a:solidFill>
                  <a:srgbClr val="002060"/>
                </a:solidFill>
              </a:rPr>
              <a:t>.).</a:t>
            </a:r>
          </a:p>
          <a:p>
            <a:pPr algn="just">
              <a:tabLst>
                <a:tab pos="357188" algn="l"/>
              </a:tabLst>
            </a:pPr>
            <a:endParaRPr lang="ru-RU" sz="800" b="1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Руководители </a:t>
            </a:r>
            <a:r>
              <a:rPr lang="ru-RU" sz="2000" b="1" dirty="0">
                <a:solidFill>
                  <a:srgbClr val="002060"/>
                </a:solidFill>
              </a:rPr>
              <a:t>школьных музеев смогут обогатить свою деятельность новыми формами работы с обучающимися и родителями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tabLst>
                <a:tab pos="357188" algn="l"/>
              </a:tabLst>
            </a:pPr>
            <a:endParaRPr lang="ru-RU" sz="800" b="1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городе появится и может стать традиционным конкурс видеороликов о семейных ценностях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tabLst>
                <a:tab pos="357188" algn="l"/>
              </a:tabLst>
            </a:pPr>
            <a:endParaRPr lang="ru-RU" sz="800" b="1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Опыт </a:t>
            </a:r>
            <a:r>
              <a:rPr lang="ru-RU" sz="2000" b="1" dirty="0">
                <a:solidFill>
                  <a:srgbClr val="002060"/>
                </a:solidFill>
              </a:rPr>
              <a:t>создания музейного клуба «Диалог поколений» будет обобщен в форме методических рекомендаций, представлен в методическом пространстве города и области на мастер-классах участников проекта.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2667" y="126113"/>
            <a:ext cx="9606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«Музейный клуб «Диалог поколений» - как форма взаимодействия с родителями»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192819"/>
            <a:ext cx="1534588" cy="14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0"/>
            <a:ext cx="11462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3720" y="173620"/>
            <a:ext cx="961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«Музейный клуб «Диалог поколений» - как форма взаимодействия с родителями»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192819"/>
            <a:ext cx="1534588" cy="1466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5562" y="920621"/>
            <a:ext cx="968056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Количественные </a:t>
            </a:r>
            <a:r>
              <a:rPr lang="ru-RU" sz="2800" b="1" i="1" dirty="0">
                <a:solidFill>
                  <a:srgbClr val="C00000"/>
                </a:solidFill>
              </a:rPr>
              <a:t>и качественные </a:t>
            </a:r>
            <a:r>
              <a:rPr lang="ru-RU" sz="2800" b="1" i="1" dirty="0" smtClean="0">
                <a:solidFill>
                  <a:srgbClr val="C00000"/>
                </a:solidFill>
              </a:rPr>
              <a:t>результаты: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ru-RU" sz="105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 области организации эффективного сотрудничества семьи и школы в современных условиях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endParaRPr lang="ru-RU" sz="800" b="1" i="1" dirty="0" smtClean="0">
              <a:solidFill>
                <a:srgbClr val="C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Учителя общеобразовательных школ получат возможность освоить новые неформальные способы организации взаимодействия с родителями обучающихся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</a:rPr>
              <a:t>неформальных способов организации диалога детей и родителей станет основой диалога между поколениями на ценностном уровне посредством возможностей музея, что будет способствовать сближению взглядов поколений на различные события окружающей жизни сквозь призму традиционных ценностей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Родители </a:t>
            </a:r>
            <a:r>
              <a:rPr lang="ru-RU" sz="2000" b="1" dirty="0">
                <a:solidFill>
                  <a:srgbClr val="002060"/>
                </a:solidFill>
              </a:rPr>
              <a:t>получат возможность обогатить свой родительский опыт посредством приобщения к ценностям народной педагогики, традициям воспитания в России. </a:t>
            </a:r>
          </a:p>
          <a:p>
            <a:pPr algn="just">
              <a:tabLst>
                <a:tab pos="357188" algn="l"/>
              </a:tabLst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0"/>
            <a:ext cx="11462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14138" y="461936"/>
            <a:ext cx="979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i="1" dirty="0">
                <a:solidFill>
                  <a:srgbClr val="C00000"/>
                </a:solidFill>
              </a:rPr>
              <a:t>Критерии оценки результатов </a:t>
            </a:r>
            <a:r>
              <a:rPr lang="ru-RU" sz="2400" b="1" i="1" dirty="0" smtClean="0">
                <a:solidFill>
                  <a:srgbClr val="C00000"/>
                </a:solidFill>
              </a:rPr>
              <a:t>проекта:</a:t>
            </a:r>
            <a:r>
              <a:rPr lang="ru-RU" sz="24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6644" y="124426"/>
            <a:ext cx="969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2060"/>
                </a:solidFill>
              </a:rPr>
              <a:t>«Музейный клуб «Диалог поколений» - как форма взаимодействия с родителями»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192819"/>
            <a:ext cx="1534588" cy="14662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68640"/>
              </p:ext>
            </p:extLst>
          </p:nvPr>
        </p:nvGraphicFramePr>
        <p:xfrm>
          <a:off x="2032922" y="923601"/>
          <a:ext cx="9957977" cy="588873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15231">
                  <a:extLst>
                    <a:ext uri="{9D8B030D-6E8A-4147-A177-3AD203B41FA5}">
                      <a16:colId xmlns:a16="http://schemas.microsoft.com/office/drawing/2014/main" val="3774078049"/>
                    </a:ext>
                  </a:extLst>
                </a:gridCol>
                <a:gridCol w="4203510">
                  <a:extLst>
                    <a:ext uri="{9D8B030D-6E8A-4147-A177-3AD203B41FA5}">
                      <a16:colId xmlns:a16="http://schemas.microsoft.com/office/drawing/2014/main" val="3075573581"/>
                    </a:ext>
                  </a:extLst>
                </a:gridCol>
                <a:gridCol w="3439236">
                  <a:extLst>
                    <a:ext uri="{9D8B030D-6E8A-4147-A177-3AD203B41FA5}">
                      <a16:colId xmlns:a16="http://schemas.microsoft.com/office/drawing/2014/main" val="488860126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Критерии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Средства контроля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extLst>
                  <a:ext uri="{0D108BD9-81ED-4DB2-BD59-A6C34878D82A}">
                    <a16:rowId xmlns:a16="http://schemas.microsoft.com/office/drawing/2014/main" val="334858501"/>
                  </a:ext>
                </a:extLst>
              </a:tr>
              <a:tr h="3223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Оценка деятельности музейного клуба «Диалог культур»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педагогами, обучающимися и родителями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99424"/>
                  </a:ext>
                </a:extLst>
              </a:tr>
              <a:tr h="1611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Удовлетворенность деятельностью музейного клуба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Полезность;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Содержательность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мероприятий/событий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Интерес;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Новизна;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Общая оценка деятельности клуба;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Рекомендации по развитию музейных клубов как формы взаимодействия поколений.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Опросник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extLst>
                  <a:ext uri="{0D108BD9-81ED-4DB2-BD59-A6C34878D82A}">
                    <a16:rowId xmlns:a16="http://schemas.microsoft.com/office/drawing/2014/main" val="3581267677"/>
                  </a:ext>
                </a:extLst>
              </a:tr>
              <a:tr h="1611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Оценка конкурса «Моя семья в кадре» его участниками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86565"/>
                  </a:ext>
                </a:extLst>
              </a:tr>
              <a:tr h="1289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Удовлетворенность содержанием и качеством организации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Полезность;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Содержательность;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Интерес;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Новизна;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Общая оценка деятельности клуба;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- Рекомендации по развитию конкурса.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Отзывы участников-семейных команд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extLst>
                  <a:ext uri="{0D108BD9-81ED-4DB2-BD59-A6C34878D82A}">
                    <a16:rowId xmlns:a16="http://schemas.microsoft.com/office/drawing/2014/main" val="2391716989"/>
                  </a:ext>
                </a:extLst>
              </a:tr>
              <a:tr h="1611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Оценка методических рекомендаций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23045"/>
                  </a:ext>
                </a:extLst>
              </a:tr>
              <a:tr h="6446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Качество разработанных методических рекомендаций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Соответствие требованиям к данному виду пособий.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Рецензии на пособие специалистов в области музейного дела и образования.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/>
                </a:tc>
                <a:extLst>
                  <a:ext uri="{0D108BD9-81ED-4DB2-BD59-A6C34878D82A}">
                    <a16:rowId xmlns:a16="http://schemas.microsoft.com/office/drawing/2014/main" val="680486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3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0"/>
            <a:ext cx="11462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96124" y="512174"/>
            <a:ext cx="98866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В настоящий момент рамках реализации </a:t>
            </a:r>
            <a:r>
              <a:rPr lang="ru-RU" sz="2400" b="1" i="1" dirty="0" smtClean="0">
                <a:solidFill>
                  <a:srgbClr val="C00000"/>
                </a:solidFill>
              </a:rPr>
              <a:t>проекта: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ctr"/>
            <a:endParaRPr lang="ru-RU" sz="800" b="1" i="1" dirty="0">
              <a:solidFill>
                <a:srgbClr val="C0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Разработано положение о деятельности музейного клуба «Диалог поколений».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Разработаны </a:t>
            </a:r>
            <a:r>
              <a:rPr lang="ru-RU" sz="2000" b="1" dirty="0">
                <a:solidFill>
                  <a:srgbClr val="002060"/>
                </a:solidFill>
              </a:rPr>
              <a:t>и апробированы две театрализованные экскурсии для родителей: «Как жили наши предки», «Игры советского детства»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3720" y="173620"/>
            <a:ext cx="961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«Музейный клуб «Диалог поколений» - как форма взаимодействия с родителями»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192819"/>
            <a:ext cx="1534588" cy="1466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/>
          <a:stretch/>
        </p:blipFill>
        <p:spPr>
          <a:xfrm>
            <a:off x="1986643" y="2196206"/>
            <a:ext cx="2772846" cy="209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8962"/>
          <a:stretch/>
        </p:blipFill>
        <p:spPr>
          <a:xfrm>
            <a:off x="5152963" y="2196206"/>
            <a:ext cx="2687310" cy="209059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972846" y="3517066"/>
            <a:ext cx="296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</a:rPr>
              <a:t>Экскурсия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Как жили наши предки»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9996" t="11031" r="11950" b="5083"/>
          <a:stretch/>
        </p:blipFill>
        <p:spPr>
          <a:xfrm>
            <a:off x="9205465" y="4661952"/>
            <a:ext cx="2558782" cy="1996464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1"/>
          <a:stretch/>
        </p:blipFill>
        <p:spPr>
          <a:xfrm>
            <a:off x="5780132" y="4661952"/>
            <a:ext cx="2997581" cy="1995702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134832" y="5836675"/>
            <a:ext cx="350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i="1" dirty="0">
                <a:solidFill>
                  <a:srgbClr val="C00000"/>
                </a:solidFill>
              </a:rPr>
              <a:t>Экскурсия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 algn="r"/>
            <a:r>
              <a:rPr lang="ru-RU" b="1" i="1" dirty="0">
                <a:solidFill>
                  <a:srgbClr val="C00000"/>
                </a:solidFill>
              </a:rPr>
              <a:t>«Игры советского детства»</a:t>
            </a:r>
          </a:p>
        </p:txBody>
      </p:sp>
    </p:spTree>
    <p:extLst>
      <p:ext uri="{BB962C8B-B14F-4D97-AF65-F5344CB8AC3E}">
        <p14:creationId xmlns:p14="http://schemas.microsoft.com/office/powerpoint/2010/main" val="34570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50" y="0"/>
            <a:ext cx="11462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16664" y="685794"/>
            <a:ext cx="80328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Наши контакты: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адрес: 443081, г. Самара, ул. Фадеева, 61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</a:rPr>
              <a:t>e-mail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hlinkClick r:id="rId2"/>
              </a:rPr>
              <a:t>so_sdo.school_3@63.edu.ru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телефон контакта: 8-927-685-15-13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(Пак Виктория Вячеславовна,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заместитель директора по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воспитательной работе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МБОУ Школа №3 </a:t>
            </a:r>
            <a:r>
              <a:rPr lang="ru-RU" sz="2800" b="1" dirty="0" err="1" smtClean="0">
                <a:solidFill>
                  <a:srgbClr val="002060"/>
                </a:solidFill>
              </a:rPr>
              <a:t>г.о</a:t>
            </a:r>
            <a:r>
              <a:rPr lang="ru-RU" sz="2800" b="1" dirty="0" smtClean="0">
                <a:solidFill>
                  <a:srgbClr val="002060"/>
                </a:solidFill>
              </a:rPr>
              <a:t>. Самара)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0494" y="173620"/>
            <a:ext cx="9724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«Музейный клуб «Диалог поколений» - как форма взаимодействия с родителями»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5" y="192819"/>
            <a:ext cx="1534588" cy="14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9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876</Words>
  <Application>Microsoft Office PowerPoint</Application>
  <PresentationFormat>Широкоэкранный</PresentationFormat>
  <Paragraphs>103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Karacheva</dc:creator>
  <cp:lastModifiedBy>1</cp:lastModifiedBy>
  <cp:revision>60</cp:revision>
  <dcterms:created xsi:type="dcterms:W3CDTF">2016-11-23T03:31:25Z</dcterms:created>
  <dcterms:modified xsi:type="dcterms:W3CDTF">2024-12-02T12:35:16Z</dcterms:modified>
</cp:coreProperties>
</file>