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08" r:id="rId2"/>
  </p:sldMasterIdLst>
  <p:notesMasterIdLst>
    <p:notesMasterId r:id="rId23"/>
  </p:notesMasterIdLst>
  <p:sldIdLst>
    <p:sldId id="256" r:id="rId3"/>
    <p:sldId id="291" r:id="rId4"/>
    <p:sldId id="299" r:id="rId5"/>
    <p:sldId id="298" r:id="rId6"/>
    <p:sldId id="296" r:id="rId7"/>
    <p:sldId id="288" r:id="rId8"/>
    <p:sldId id="287" r:id="rId9"/>
    <p:sldId id="282" r:id="rId10"/>
    <p:sldId id="264" r:id="rId11"/>
    <p:sldId id="266" r:id="rId12"/>
    <p:sldId id="279" r:id="rId13"/>
    <p:sldId id="280" r:id="rId14"/>
    <p:sldId id="276" r:id="rId15"/>
    <p:sldId id="285" r:id="rId16"/>
    <p:sldId id="286" r:id="rId17"/>
    <p:sldId id="302" r:id="rId18"/>
    <p:sldId id="303" r:id="rId19"/>
    <p:sldId id="300" r:id="rId20"/>
    <p:sldId id="304" r:id="rId21"/>
    <p:sldId id="305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>
        <p:scale>
          <a:sx n="60" d="100"/>
          <a:sy n="60" d="100"/>
        </p:scale>
        <p:origin x="-1338" y="-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40F6D2-B0B3-4074-8517-5D5399490D3C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98A8F9-37CB-4F78-B829-6C250F25D8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2551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98A8F9-37CB-4F78-B829-6C250F25D8AA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8132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445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462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2601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158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355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193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789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4023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653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2556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050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14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11" Type="http://schemas.openxmlformats.org/officeDocument/2006/relationships/image" Target="../media/image62.jpeg"/><Relationship Id="rId5" Type="http://schemas.openxmlformats.org/officeDocument/2006/relationships/image" Target="../media/image56.jpeg"/><Relationship Id="rId10" Type="http://schemas.openxmlformats.org/officeDocument/2006/relationships/image" Target="../media/image61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4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12" Type="http://schemas.openxmlformats.org/officeDocument/2006/relationships/image" Target="../media/image73.jpeg"/><Relationship Id="rId2" Type="http://schemas.openxmlformats.org/officeDocument/2006/relationships/image" Target="../media/image63.jpeg"/><Relationship Id="rId16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11" Type="http://schemas.openxmlformats.org/officeDocument/2006/relationships/image" Target="../media/image72.jpeg"/><Relationship Id="rId5" Type="http://schemas.openxmlformats.org/officeDocument/2006/relationships/image" Target="../media/image66.jpeg"/><Relationship Id="rId15" Type="http://schemas.openxmlformats.org/officeDocument/2006/relationships/image" Target="../media/image76.png"/><Relationship Id="rId10" Type="http://schemas.openxmlformats.org/officeDocument/2006/relationships/image" Target="../media/image71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Relationship Id="rId14" Type="http://schemas.openxmlformats.org/officeDocument/2006/relationships/image" Target="../media/image7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10" Type="http://schemas.openxmlformats.org/officeDocument/2006/relationships/image" Target="../media/image86.jpeg"/><Relationship Id="rId4" Type="http://schemas.openxmlformats.org/officeDocument/2006/relationships/image" Target="../media/image80.jpeg"/><Relationship Id="rId9" Type="http://schemas.openxmlformats.org/officeDocument/2006/relationships/image" Target="../media/image8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Relationship Id="rId9" Type="http://schemas.openxmlformats.org/officeDocument/2006/relationships/image" Target="../media/image9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jpe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4357695"/>
            <a:ext cx="6825085" cy="1576970"/>
          </a:xfrm>
        </p:spPr>
        <p:txBody>
          <a:bodyPr>
            <a:normAutofit fontScale="25000" lnSpcReduction="20000"/>
          </a:bodyPr>
          <a:lstStyle/>
          <a:p>
            <a:pPr lvl="0">
              <a:lnSpc>
                <a:spcPct val="150000"/>
              </a:lnSpc>
            </a:pPr>
            <a:endParaRPr lang="ru-RU" sz="8000" dirty="0" smtClean="0">
              <a:solidFill>
                <a:srgbClr val="002060"/>
              </a:solidFill>
              <a:latin typeface="Franklin Gothic Medium" panose="020B06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ru-RU" sz="11200" dirty="0" smtClean="0">
                <a:solidFill>
                  <a:srgbClr val="002060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Куратор - Лосева </a:t>
            </a:r>
          </a:p>
          <a:p>
            <a:pPr lvl="0">
              <a:lnSpc>
                <a:spcPct val="150000"/>
              </a:lnSpc>
            </a:pPr>
            <a:r>
              <a:rPr lang="ru-RU" sz="11200" dirty="0" smtClean="0">
                <a:solidFill>
                  <a:srgbClr val="002060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Елена Александровна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357166"/>
            <a:ext cx="8286808" cy="4496853"/>
          </a:xfrm>
        </p:spPr>
        <p:txBody>
          <a:bodyPr/>
          <a:lstStyle/>
          <a:p>
            <a:pPr algn="ctr">
              <a:buNone/>
            </a:pPr>
            <a:r>
              <a:rPr lang="ru-RU" sz="16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            Муниципальное бюджетное общеобразовательное учреждение «Школа №3                                 с углубленным изучением предметов </a:t>
            </a:r>
            <a:br>
              <a:rPr lang="ru-RU" sz="1600" dirty="0" smtClean="0">
                <a:solidFill>
                  <a:srgbClr val="002060"/>
                </a:solidFill>
                <a:latin typeface="Calibri" panose="020F0502020204030204" pitchFamily="34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имени Героя Советского Союза В.И. Фадеева» городского округа Самара </a:t>
            </a:r>
            <a:r>
              <a:rPr lang="ru-RU" sz="1400" dirty="0" smtClean="0">
                <a:solidFill>
                  <a:srgbClr val="002060"/>
                </a:solidFill>
                <a:latin typeface="Calibri" panose="020F0502020204030204" pitchFamily="34" charset="0"/>
              </a:rPr>
              <a:t/>
            </a:r>
            <a:br>
              <a:rPr lang="ru-RU" sz="1400" dirty="0" smtClean="0">
                <a:solidFill>
                  <a:srgbClr val="002060"/>
                </a:solidFill>
                <a:latin typeface="Calibri" panose="020F0502020204030204" pitchFamily="34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/>
            </a:r>
            <a:br>
              <a:rPr lang="ru-RU" sz="1600" dirty="0" smtClean="0">
                <a:solidFill>
                  <a:srgbClr val="002060"/>
                </a:solidFill>
                <a:latin typeface="Arial Narrow" panose="020B0606020202030204" pitchFamily="34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/>
            </a:r>
            <a:br>
              <a:rPr lang="ru-RU" sz="1600" dirty="0" smtClean="0">
                <a:solidFill>
                  <a:srgbClr val="002060"/>
                </a:solidFill>
                <a:latin typeface="Arial Narrow" panose="020B0606020202030204" pitchFamily="34" charset="0"/>
              </a:rPr>
            </a:br>
            <a:r>
              <a:rPr lang="ru-RU" sz="2800" i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/>
            </a:r>
            <a:br>
              <a:rPr lang="ru-RU" sz="2800" i="1" dirty="0" smtClean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3600" i="1" dirty="0" smtClean="0">
                <a:solidFill>
                  <a:srgbClr val="00B05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/>
            </a:r>
            <a:br>
              <a:rPr lang="ru-RU" sz="3600" i="1" dirty="0" smtClean="0">
                <a:solidFill>
                  <a:srgbClr val="00B05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</a:br>
            <a:r>
              <a:rPr lang="ru-RU" sz="3600" i="1" dirty="0" smtClean="0">
                <a:solidFill>
                  <a:srgbClr val="00B05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Школьная Служба Примирения </a:t>
            </a:r>
            <a:r>
              <a:rPr lang="ru-RU" sz="3600" i="1" dirty="0" smtClean="0">
                <a:solidFill>
                  <a:srgbClr val="00B05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/>
            </a:r>
            <a:br>
              <a:rPr lang="ru-RU" sz="3600" i="1" dirty="0" smtClean="0">
                <a:solidFill>
                  <a:srgbClr val="00B05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</a:br>
            <a:r>
              <a:rPr lang="ru-RU" sz="3600" i="1" dirty="0" smtClean="0">
                <a:solidFill>
                  <a:srgbClr val="00B05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МБОУ Школа №3 г.о. </a:t>
            </a:r>
            <a:r>
              <a:rPr lang="ru-RU" sz="3600" i="1" dirty="0" smtClean="0">
                <a:solidFill>
                  <a:srgbClr val="00B05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Самара</a:t>
            </a:r>
            <a:r>
              <a:rPr lang="ru-RU" sz="3600" i="1" dirty="0" smtClean="0">
                <a:solidFill>
                  <a:srgbClr val="00B05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/>
            </a:r>
            <a:br>
              <a:rPr lang="ru-RU" sz="3600" i="1" dirty="0" smtClean="0">
                <a:solidFill>
                  <a:srgbClr val="00B05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</a:br>
            <a:r>
              <a:rPr lang="ru-RU" sz="3600" i="1" dirty="0" smtClean="0">
                <a:solidFill>
                  <a:srgbClr val="00B05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/>
            </a:r>
            <a:br>
              <a:rPr lang="ru-RU" sz="3600" i="1" dirty="0" smtClean="0">
                <a:solidFill>
                  <a:srgbClr val="00B05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</a:br>
            <a:r>
              <a:rPr lang="ru-RU" sz="36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/>
            </a:r>
            <a:br>
              <a:rPr lang="ru-RU" sz="36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</a:br>
            <a:r>
              <a:rPr lang="ru-RU" sz="3600" i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/>
            </a:r>
            <a:br>
              <a:rPr lang="ru-RU" sz="3600" i="1" dirty="0" smtClean="0">
                <a:solidFill>
                  <a:srgbClr val="00B050"/>
                </a:solidFill>
                <a:latin typeface="Calibri" panose="020F0502020204030204" pitchFamily="34" charset="0"/>
              </a:rPr>
            </a:br>
            <a:endParaRPr lang="ru-RU" sz="36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7" y="4869160"/>
            <a:ext cx="1762125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3" y="44152"/>
            <a:ext cx="1211209" cy="1080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405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user\Desktop\ЛОСЕВА Е.А. 23-24\ШСП 22-23\ФОТО МАСТЕРСВО\галя в радуге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182904"/>
            <a:ext cx="1553173" cy="207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143000" y="1772816"/>
            <a:ext cx="3346704" cy="93610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4647302" y="1844824"/>
            <a:ext cx="3346704" cy="64807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23528" y="332656"/>
            <a:ext cx="8424936" cy="836881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i="1" dirty="0" smtClean="0">
                <a:solidFill>
                  <a:srgbClr val="00B050"/>
                </a:solidFill>
                <a:effectLst/>
                <a:latin typeface="Calibri"/>
                <a:ea typeface="Calibri"/>
                <a:cs typeface="Times New Roman"/>
              </a:rPr>
              <a:t>Конкурс «Мастерство юного медиатора»</a:t>
            </a:r>
            <a:r>
              <a:rPr lang="ru-RU" sz="3600" i="1" dirty="0" smtClean="0">
                <a:solidFill>
                  <a:srgbClr val="00B050"/>
                </a:solidFill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3600" i="1" dirty="0" smtClean="0">
                <a:solidFill>
                  <a:srgbClr val="00B050"/>
                </a:solidFill>
                <a:effectLst/>
                <a:latin typeface="Calibri"/>
                <a:ea typeface="Calibri"/>
                <a:cs typeface="Times New Roman"/>
              </a:rPr>
            </a:br>
            <a:endParaRPr lang="ru-RU" sz="2800" i="1" dirty="0">
              <a:solidFill>
                <a:srgbClr val="0070C0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66" y="1286384"/>
            <a:ext cx="3672408" cy="4914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user\Desktop\ЛОСЕВА Е.А. 23-24\ШСП 22-23\НАШИ УСПЕХИ 22-23\ПРОЦЕНКО А. Диплом Мастерство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692" y="1169537"/>
            <a:ext cx="1884743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4"/>
          </p:nvPr>
        </p:nvSpPr>
        <p:spPr>
          <a:xfrm flipV="1">
            <a:off x="10836694" y="620688"/>
            <a:ext cx="1944217" cy="778344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9" name="Picture 5" descr="C:\Users\user\Desktop\ЛОСЕВА Е.А. 23-24\ШСП 23-24\ФОТО 23-24\ЖИГУЛИ 2024\АРИНА 2 ЖИГУЛИ 202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258" y="4437112"/>
            <a:ext cx="2556642" cy="1763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ЛОСЕВА Е.А. 23-24\ШСП 22-23\ФОТО МАСТЕРСВО\аля радуга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286" y="1061169"/>
            <a:ext cx="1492195" cy="1989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ЛОСЕВА Е.А. 24-25\ФОТО 1 четверть\Жигули 2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693" y="4047250"/>
            <a:ext cx="1884742" cy="214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035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ЛОСЕВА Е.А. 23-24\ШСП 23-24\ФОТО 23-24\Золотая рыбка Ещё Октябрь 2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514" y="4437112"/>
            <a:ext cx="1621177" cy="213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260649"/>
            <a:ext cx="5904656" cy="432048"/>
          </a:xfrm>
        </p:spPr>
        <p:txBody>
          <a:bodyPr/>
          <a:lstStyle/>
          <a:p>
            <a:pPr marL="0" indent="0">
              <a:buNone/>
            </a:pPr>
            <a:r>
              <a:rPr lang="ru-RU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Участие в профильных </a:t>
            </a:r>
            <a:r>
              <a:rPr lang="ru-RU" i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сменах</a:t>
            </a:r>
            <a:endParaRPr lang="ru-RU" i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764705"/>
            <a:ext cx="8712968" cy="360039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Июнь </a:t>
            </a:r>
            <a:r>
              <a:rPr lang="ru-RU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2022, 2023, 2024 </a:t>
            </a:r>
            <a:r>
              <a:rPr lang="ru-RU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года ДОЛ «Жигули»      </a:t>
            </a:r>
            <a:r>
              <a:rPr lang="ru-RU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Октябрь </a:t>
            </a:r>
            <a:r>
              <a:rPr lang="ru-RU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года – «Золотая рыбка»</a:t>
            </a:r>
            <a:endParaRPr lang="ru-RU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9" name="Picture 3" descr="C:\Users\user\Desktop\ЛОСЕВА Е.А. 23-24\ШСП 23-24\ФОТО 23-24\ЖИГУЛИ 2024\ЖИГУЛИ 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29240"/>
            <a:ext cx="3029296" cy="2014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user\Desktop\ЛОСЕВА Е.А. 23-24\ШСП 23-24\ФОТО 23-24\ЗОЛОТая Рыбка Октябрь 2023\ЗОЛОТая Рыбка 20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00514" y="1124744"/>
            <a:ext cx="1291763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user\Desktop\ЛОСЕВА Е.А. 23-24\ШСП 23-24\ФОТО 23-24\ЗОЛОТая Рыбка Октябрь 2023\ЗОЛОТая Рыбка Девочки 20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120" y="3999195"/>
            <a:ext cx="1445274" cy="207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user\Desktop\ЛОСЕВА Е.А. 23-24\ШСП 23-24\ФОТО 23-24\ЗОЛОТая Рыбка Октябрь 2023\ЗОЛОТая Рыбка Гитары 202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363355"/>
            <a:ext cx="1609968" cy="2214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C:\Users\user\Desktop\ЛОСЕВА Е.А. 23-24\ШСП 23-24\ФОТО 23-24\ЗОЛОТая Рыбка Октябрь 2023\Золотая Рыбка Октябрь 202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691" y="1124744"/>
            <a:ext cx="1541846" cy="2197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 descr="Роль областных летних профильных смен для подростков, работающих в социально-гуманитраной программе развития и поддержки служб примирения, изображение №30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437112"/>
            <a:ext cx="2736304" cy="1633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Роль областных летних профильных смен для подростков, работающих в социально-гуманитраной программе развития и поддержки служб примирения, изображение №14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668" y="1124744"/>
            <a:ext cx="1450138" cy="2608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" descr="C:\Users\user\Desktop\ЛОСЕВА Е.А Документы 2020-2022\ШСП 22-23\ДОПОЛНЕНИЯ  К ПРЕЗЕНТАЦИИ\КОСТРИЩЕ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814048"/>
            <a:ext cx="2756511" cy="1839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416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095" y="404665"/>
            <a:ext cx="7261297" cy="108012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00B050"/>
                </a:solidFill>
                <a:latin typeface="Calibri" panose="020F0502020204030204" pitchFamily="34" charset="0"/>
              </a:rPr>
              <a:t>Наша работа в Ассоциации Служб Примирения Самарской области</a:t>
            </a:r>
            <a:endParaRPr lang="ru-RU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user\Desktop\ЛОСЕВА Е.А. 23-24\ШСП 23-24\14 Отчётно-выборная конференция\Члены Правления Ассоциации ШСП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484" y="2060848"/>
            <a:ext cx="2998261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ЛОСЕВА Е.А. 23-24\ШСП 23-24\Дипломы 2023-24г.г\Свидетельство Лосевой Е.А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87" y="2780928"/>
            <a:ext cx="3672408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45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27584" y="476672"/>
            <a:ext cx="7776863" cy="792088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Участие в </a:t>
            </a:r>
            <a:r>
              <a:rPr lang="ru-RU" sz="2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онлайн-проектах</a:t>
            </a:r>
            <a:br>
              <a:rPr lang="ru-RU" sz="2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школы «</a:t>
            </a:r>
            <a:r>
              <a:rPr lang="en-US" sz="2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 – </a:t>
            </a:r>
            <a:r>
              <a:rPr lang="ru-RU" sz="2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медиатор»</a:t>
            </a:r>
            <a:endParaRPr lang="ru-RU" sz="2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C:\Users\user\Desktop\ЛОСЕВА Е.А. 23-24\ШСП 23-24\Дипломы 2023-24г.г\Борисова Мария проект Блокнот Медиатор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52" y="4203140"/>
            <a:ext cx="1801860" cy="225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ЛОСЕВА Е.А. 23-24\ШСП 23-24\Дипломы 2023-24г.г\Борисова Маша Диплом Традиции приМИРения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828" y="4046512"/>
            <a:ext cx="1850836" cy="2389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user\Desktop\ЛОСЕВА Е.А. 23-24\ШСП 23-24\Дипломы 2023-24г.г\Диплом Семейная медиаци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20" y="1340768"/>
            <a:ext cx="1423509" cy="2248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user\Desktop\ЛОСЕВА Е.А. 23-24\ШСП 23-24\Дипломы 2023-24г.г\Борисова Маш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204864"/>
            <a:ext cx="2352645" cy="157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ЛОСЕВА Е.А. 23-24\ШСП 23-24\Дипломы 2023-24г.г\Диплом Уголок ШСП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559" y="4040149"/>
            <a:ext cx="1605229" cy="2269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user\Desktop\ЛОСЕВА Е.А. 23-24\ШСП 23-24\Дипломы 2023-24г.г\Свидетельство ШСП об обучении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834" y="4203140"/>
            <a:ext cx="1584176" cy="225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ЛОСЕВА Е.А. 23-24\ШСП 23-24\Дипломы 2023-24г.г\БЛАГодарности от Акции ДР ШСП\Благодарность Команда ШСП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664" y="2540636"/>
            <a:ext cx="2432515" cy="1512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 flipH="1">
            <a:off x="11484768" y="1400327"/>
            <a:ext cx="1656184" cy="159662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" name="Picture 2" descr="\\192.168.113.1\school_3\8 Методические объединения\3 Политехнический цикл\7. ЛОСЕВА Е.А\ПЕЧАТЬ 04.03.24\Диплом ШСП Травля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916" y="1535321"/>
            <a:ext cx="2112580" cy="1605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556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428604"/>
            <a:ext cx="8712968" cy="2136300"/>
          </a:xfrm>
        </p:spPr>
        <p:txBody>
          <a:bodyPr>
            <a:normAutofit/>
          </a:bodyPr>
          <a:lstStyle/>
          <a:p>
            <a:pPr marL="4572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600" b="1" i="1" dirty="0" smtClean="0">
                <a:solidFill>
                  <a:srgbClr val="00B050"/>
                </a:solidFill>
                <a:latin typeface="Calibri" panose="020F0502020204030204" pitchFamily="34" charset="0"/>
                <a:ea typeface="Times New Roman"/>
                <a:cs typeface="Arial" panose="020B0604020202020204" pitchFamily="34" charset="0"/>
              </a:rPr>
              <a:t>Наши достижения:</a:t>
            </a:r>
          </a:p>
          <a:p>
            <a:pPr marL="45720" indent="0" algn="ctr">
              <a:lnSpc>
                <a:spcPct val="115000"/>
              </a:lnSpc>
              <a:spcAft>
                <a:spcPts val="1000"/>
              </a:spcAft>
              <a:buNone/>
            </a:pPr>
            <a:endParaRPr lang="ru-RU" sz="3600" dirty="0">
              <a:solidFill>
                <a:srgbClr val="FF0000"/>
              </a:solidFill>
              <a:latin typeface="Calibri"/>
              <a:ea typeface="Times New Roman"/>
              <a:cs typeface="Times New Roman"/>
            </a:endParaRPr>
          </a:p>
          <a:p>
            <a:pPr algn="ctr">
              <a:buNone/>
            </a:pPr>
            <a:endParaRPr lang="ru-RU" dirty="0" smtClean="0"/>
          </a:p>
          <a:p>
            <a:pPr>
              <a:buNone/>
            </a:pPr>
            <a:endParaRPr lang="ru-RU" sz="3600" dirty="0" smtClean="0"/>
          </a:p>
          <a:p>
            <a:pPr algn="ctr">
              <a:buNone/>
            </a:pPr>
            <a:endParaRPr lang="ru-RU" sz="3300" b="1" dirty="0" smtClean="0">
              <a:solidFill>
                <a:srgbClr val="C00000"/>
              </a:solidFill>
              <a:cs typeface="Arabic Typesetting" pitchFamily="66" charset="-78"/>
            </a:endParaRPr>
          </a:p>
          <a:p>
            <a:pPr algn="ctr">
              <a:buNone/>
            </a:pPr>
            <a:endParaRPr lang="ru-RU" sz="3300" b="1" dirty="0" smtClean="0">
              <a:solidFill>
                <a:srgbClr val="C00000"/>
              </a:solidFill>
              <a:cs typeface="Arabic Typesetting" pitchFamily="66" charset="-78"/>
            </a:endParaRPr>
          </a:p>
          <a:p>
            <a:pPr algn="ctr">
              <a:buNone/>
            </a:pPr>
            <a:endParaRPr lang="ru-RU" sz="3300" b="1" dirty="0" smtClean="0">
              <a:solidFill>
                <a:srgbClr val="C00000"/>
              </a:solidFill>
              <a:cs typeface="Arabic Typesetting" pitchFamily="66" charset="-78"/>
            </a:endParaRPr>
          </a:p>
          <a:p>
            <a:pPr algn="ctr">
              <a:buNone/>
            </a:pPr>
            <a:endParaRPr lang="ru-RU" sz="3300" b="1" dirty="0" smtClean="0">
              <a:solidFill>
                <a:srgbClr val="C00000"/>
              </a:solidFill>
              <a:cs typeface="Arabic Typesetting" pitchFamily="66" charset="-78"/>
            </a:endParaRP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2050" name="Picture 2" descr="C:\Users\user\Desktop\ЛОСЕВА Е.А\Служба примирения\Дипломы\Герасимова Аллён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6752"/>
            <a:ext cx="2094778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ЛОСЕВА Е.А\Служба примирения\Дипломы\Игнатенко Полин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98" y="4766436"/>
            <a:ext cx="2094778" cy="158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ЛОСЕВА Е.А\Служба примирения\Дипломы\Комарчева Ален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407" y="3933228"/>
            <a:ext cx="2075420" cy="1474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ЛОСЕВА Е.А\Служба примирения\Дипломы\Румянникова Галин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121" y="1196752"/>
            <a:ext cx="1997199" cy="128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ser\Desktop\ЛОСЕВА Е.А\Служба примирения\Дипломы\Фищенко Ян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7" y="3933228"/>
            <a:ext cx="2070685" cy="1474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user\Desktop\ЛОСЕВА Е.А\Служба примирения\Дипломы\Чехунова Эльвира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121" y="2943371"/>
            <a:ext cx="1878110" cy="1474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user\Desktop\ЛОСЕВА Е.А\Служба примирения\Дипломы\Диплом Комарчевой Алены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136" y="1885882"/>
            <a:ext cx="2049574" cy="130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user\Desktop\ЛОСЕВА Е.А\Служба примирения\Дипломы\Диплом Лосевой Е.А.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247" y="2182714"/>
            <a:ext cx="2146205" cy="132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user\Desktop\ЛОСЕВА Е.А\Служба примирения\Дипломы Печать\Мой Диплом Диалоги с пользой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18" y="3074347"/>
            <a:ext cx="1944350" cy="1422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user\Desktop\ЛОСЕВА Е.А\Служба примирения\Дипломы Печать\Мой Диплом Круги Канады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268" y="4941168"/>
            <a:ext cx="1929503" cy="1422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402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260649"/>
            <a:ext cx="6400800" cy="792087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3600" b="1" i="1" dirty="0" smtClean="0">
                <a:solidFill>
                  <a:srgbClr val="00B05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Наши достижения:</a:t>
            </a:r>
            <a:endParaRPr lang="ru-RU" sz="3600" b="1" i="1" dirty="0">
              <a:solidFill>
                <a:srgbClr val="00B05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Users\user\Desktop\ЛОСЕВА Е.А\Служба примирения\Дипломы Печать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998708"/>
            <a:ext cx="1272726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ЛОСЕВА Е.А\Служба примирения\Дипломы Печать\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2" y="4970447"/>
            <a:ext cx="1272726" cy="181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ЛОСЕВА Е.А\Служба примирения\Дипломы Печать\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68433"/>
            <a:ext cx="1272726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ЛОСЕВА Е.А\Служба примирения\Дипломы Печать\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281" y="899593"/>
            <a:ext cx="129695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\Desktop\ЛОСЕВА Е.А\Служба примирения\Дипломы Печать\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33" y="3072954"/>
            <a:ext cx="1292645" cy="181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user\Desktop\ЛОСЕВА Е.А\Служба примирения\Дипломы Печать\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712" y="2871731"/>
            <a:ext cx="1296950" cy="183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user\Desktop\ЛОСЕВА Е.А\Служба примирения\Дипломы Печать\ГАЛИНА РУМЯННИКОВА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912" y="908720"/>
            <a:ext cx="1273475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user\Desktop\ЛОСЕВА Е.А\Служба примирения\Дипломы Печать\ИГНАТЕНКО ПОЛИНА (2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568" y="3097059"/>
            <a:ext cx="1273474" cy="181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user\Desktop\ЛОСЕВА Е.А\Служба примирения\Дипломы Печать\Игнатенко Полина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266" y="5057798"/>
            <a:ext cx="1304623" cy="180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user\Desktop\ЛОСЕВА Е.А\Служба примирения\Дипломы Печать\Лосева Е.А.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432" y="2886732"/>
            <a:ext cx="1276490" cy="1804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user\Desktop\ЛОСЕВА Е.А\Служба примирения\Дипломы Печать\Чехунова Эльвира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279" y="1068431"/>
            <a:ext cx="1273476" cy="180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user\Desktop\ЛОСЕВА Е.А\Служба примирения\Дипломы Печать\Чехунова Эля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596" y="3108967"/>
            <a:ext cx="1282758" cy="1813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user\Desktop\ЛОСЕВА Е.А\Служба примирения\Благодар-ти 12 КонференцШСП\Лосева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877" y="4922291"/>
            <a:ext cx="1253365" cy="178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Users\user\Desktop\ЛОСЕВА Е.А\Служба примирения\Благодар-ти 12 КонференцШСП\Румянникова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908720"/>
            <a:ext cx="1298554" cy="178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:\Users\user\Desktop\ЛОСЕВА Е.А\Служба примирения\Благодар-ти 12 КонференцШСП\самара 3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186" y="4931152"/>
            <a:ext cx="1259570" cy="178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641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ЛОСЕВА Е.А. 23-24\ШСП 23-24\ДИПЛОМЫ 2023-24г.г\БЛАГодарности от Акции ДР ШСП\Благодарность Аникина ШСП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88" y="906979"/>
            <a:ext cx="2225869" cy="1573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584" y="260648"/>
            <a:ext cx="74168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lvl="0" algn="ctr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3600" b="1" i="1" dirty="0">
                <a:solidFill>
                  <a:srgbClr val="00B05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Наши достижения:</a:t>
            </a:r>
          </a:p>
        </p:txBody>
      </p:sp>
      <p:pic>
        <p:nvPicPr>
          <p:cNvPr id="1027" name="Picture 3" descr="C:\Users\user\Desktop\ЛОСЕВА Е.А. 23-24\ШСП 23-24\ДИПЛОМЫ 2023-24г.г\БЛАГодарности от Акции ДР ШСП\Благодарность Борисова ШСП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911282"/>
            <a:ext cx="2219488" cy="1569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ЛОСЕВА Е.А. 23-24\ШСП 23-24\ДИПЛОМЫ 2023-24г.г\БЛАГодарности от Акции ДР ШСП\Благодарность Зоткина ШСП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052" y="906979"/>
            <a:ext cx="2171993" cy="153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ЛОСЕВА Е.А. 23-24\ШСП 23-24\ДИПЛОМЫ 2023-24г.г\БЛАГодарности от Акции ДР ШСП\Благодарность Команда ШСП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89" y="4803262"/>
            <a:ext cx="2225868" cy="157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user\Desktop\ЛОСЕВА Е.А. 23-24\ШСП 23-24\ДИПЛОМЫ 2023-24г.г\Профилактика Травли Март 2024\Диплом ШСП про Травлю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493" y="906980"/>
            <a:ext cx="2225867" cy="157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user\Desktop\ЛОСЕВА Е.А. 23-24\ШСП 23-24\ДИПЛОМЫ 2023-24г.г\Диплом 1 место ШСП КВЕСТ Профилактика Апрель 202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052" y="2906772"/>
            <a:ext cx="2225868" cy="157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user\Desktop\ЛОСЕВА Е.А. 23-24\ШСП 23-24\ДИПЛОМЫ 2023-24г.г\Профилактика Травли Март 2024\Проценко Травля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89" y="2911282"/>
            <a:ext cx="2225868" cy="1573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user\Desktop\ЛОСЕВА Е.А. 23-24\ШСП 23-24\ДИПЛОМЫ 2023-24г.г\Профилактика Травли Март 2024\Малерян Травля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034" y="4807772"/>
            <a:ext cx="2219488" cy="1569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user\Desktop\ЛОСЕВА Е.А. 23-24\ШСП 23-24\ДИПЛОМЫ 2023-24г.г\БЛАГодарности от Акции ДР ШСП\Благодарность Лосева ШСП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120" y="4803262"/>
            <a:ext cx="2225867" cy="157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24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1720" y="404665"/>
            <a:ext cx="51845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lvl="0" algn="ctr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3600" b="1" i="1" dirty="0">
                <a:solidFill>
                  <a:srgbClr val="00B05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Наши достижения:</a:t>
            </a:r>
          </a:p>
        </p:txBody>
      </p:sp>
      <p:pic>
        <p:nvPicPr>
          <p:cNvPr id="2050" name="Picture 2" descr="C:\Users\user\Desktop\ЛОСЕВА Е.А. 23-24\ШСП 23-24\ДИПЛОМЫ 2023-24г.г\Диплом Семейная медиац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50996"/>
            <a:ext cx="1553518" cy="219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ЛОСЕВА Е.А. 23-24\ШСП 23-24\ДИПЛОМЫ 2023-24г.г\Диплом Уголок ШСП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1059760"/>
            <a:ext cx="1570428" cy="2219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ЛОСЕВА Е.А. 23-24\ШСП 23-24\ДИПЛОМЫ 2023-24г.г\Диплом ШСП Акция Сентябрь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036660"/>
            <a:ext cx="1573800" cy="222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ЛОСЕВА Е.А. 23-24\ШСП 23-24\ДИПЛОМЫ 2023-24г.г\ДИПЛОМЫ ГЛОСсарий 01.2024\АСОНОВА МАРИЯ 4 Г класс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175" y="1036660"/>
            <a:ext cx="1613418" cy="2280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ser\Desktop\ЛОСЕВА Е.А. 23-24\ШСП 23-24\ДИПЛОМЫ 2023-24г.г\ДИПЛОМЫ ГЛОСсарий 01.2024\ДАМИНОВА МИЛАНА 4 Г класс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861048"/>
            <a:ext cx="1563423" cy="221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user\Desktop\ЛОСЕВА Е.А. 23-24\ШСП 23-24\ДИПЛОМЫ 2023-24г.г\ДИПЛОМЫ ГЛОСсарий 01.2024\КАРЛОВА ВИКА 4 Г класс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176" y="3861048"/>
            <a:ext cx="1563424" cy="221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user\Desktop\ЛОСЕВА Е.А. 23-24\ШСП 23-24\ДИПЛОМЫ 2023-24г.г\ДИПЛОМЫ ГЛОСсарий 01.2024\ПЛОТНИКОВА МАРИЯ 4 Г класс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3861048"/>
            <a:ext cx="1570428" cy="2219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user\Desktop\ЛОСЕВА Е.А. 23-24\ШСП 23-24\ДИПЛОМЫ 2023-24г.г\ДИПЛОМЫ ГЛОСсарий 01.2024\ШИШКИНА НАСТЯ 4 Г класс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549" y="3850805"/>
            <a:ext cx="1570669" cy="2220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67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620688"/>
            <a:ext cx="7452319" cy="710960"/>
          </a:xfrm>
        </p:spPr>
        <p:txBody>
          <a:bodyPr/>
          <a:lstStyle/>
          <a:p>
            <a:pPr algn="ctr">
              <a:buNone/>
            </a:pPr>
            <a:r>
              <a:rPr lang="ru-RU" sz="4800" i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Наши задачи:</a:t>
            </a:r>
            <a:endParaRPr lang="ru-RU" sz="4800" i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899592" y="1700808"/>
            <a:ext cx="7756923" cy="4464496"/>
          </a:xfrm>
        </p:spPr>
        <p:txBody>
          <a:bodyPr>
            <a:normAutofit fontScale="70000" lnSpcReduction="20000"/>
          </a:bodyPr>
          <a:lstStyle/>
          <a:p>
            <a:pPr marL="45720" indent="0">
              <a:buNone/>
            </a:pPr>
            <a:r>
              <a:rPr lang="ru-RU" sz="4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itchFamily="34" charset="0"/>
              </a:rPr>
              <a:t>1) </a:t>
            </a:r>
            <a:r>
              <a:rPr lang="ru-RU" sz="4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каждому ученику школы </a:t>
            </a:r>
            <a:r>
              <a:rPr lang="ru-RU" sz="4800" dirty="0">
                <a:solidFill>
                  <a:srgbClr val="002060"/>
                </a:solidFill>
                <a:latin typeface="Calibri" panose="020F0502020204030204" pitchFamily="34" charset="0"/>
              </a:rPr>
              <a:t>привить </a:t>
            </a:r>
            <a:r>
              <a:rPr lang="ru-RU" sz="4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навыки общения:</a:t>
            </a:r>
            <a:r>
              <a:rPr lang="ru-RU" sz="48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ru-RU" sz="4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считаться </a:t>
            </a:r>
            <a:r>
              <a:rPr lang="ru-RU" sz="4800" dirty="0">
                <a:solidFill>
                  <a:srgbClr val="002060"/>
                </a:solidFill>
                <a:latin typeface="Calibri" panose="020F0502020204030204" pitchFamily="34" charset="0"/>
              </a:rPr>
              <a:t>с границами и интересами </a:t>
            </a:r>
            <a:r>
              <a:rPr lang="ru-RU" sz="4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других;</a:t>
            </a:r>
          </a:p>
          <a:p>
            <a:pPr marL="45720" indent="0">
              <a:buNone/>
            </a:pPr>
            <a:r>
              <a:rPr lang="ru-RU" sz="4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2) </a:t>
            </a:r>
            <a:r>
              <a:rPr lang="ru-RU" sz="4800" dirty="0">
                <a:solidFill>
                  <a:srgbClr val="002060"/>
                </a:solidFill>
                <a:latin typeface="Calibri" panose="020F0502020204030204" pitchFamily="34" charset="0"/>
              </a:rPr>
              <a:t>признавать </a:t>
            </a:r>
            <a:r>
              <a:rPr lang="ru-RU" sz="4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достоинства </a:t>
            </a:r>
            <a:r>
              <a:rPr lang="ru-RU" sz="4800" dirty="0">
                <a:solidFill>
                  <a:srgbClr val="002060"/>
                </a:solidFill>
                <a:latin typeface="Calibri" panose="020F0502020204030204" pitchFamily="34" charset="0"/>
              </a:rPr>
              <a:t>и </a:t>
            </a:r>
            <a:r>
              <a:rPr lang="ru-RU" sz="4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индивидуальность каждого человека;</a:t>
            </a:r>
            <a:endParaRPr lang="ru-RU" sz="48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45720" indent="0">
              <a:buNone/>
            </a:pPr>
            <a:r>
              <a:rPr lang="ru-RU" sz="4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3) соблюдать </a:t>
            </a:r>
            <a:r>
              <a:rPr lang="ru-RU" sz="4800" dirty="0">
                <a:solidFill>
                  <a:srgbClr val="002060"/>
                </a:solidFill>
                <a:latin typeface="Calibri" panose="020F0502020204030204" pitchFamily="34" charset="0"/>
              </a:rPr>
              <a:t>социально - допустимый формат </a:t>
            </a:r>
            <a:r>
              <a:rPr lang="ru-RU" sz="4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общения;</a:t>
            </a:r>
          </a:p>
          <a:p>
            <a:pPr marL="45720" indent="0">
              <a:buNone/>
            </a:pPr>
            <a:r>
              <a:rPr lang="ru-RU" sz="4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4) уберечь  </a:t>
            </a:r>
            <a:r>
              <a:rPr lang="ru-RU" sz="4800" dirty="0">
                <a:solidFill>
                  <a:srgbClr val="002060"/>
                </a:solidFill>
                <a:latin typeface="Calibri" panose="020F0502020204030204" pitchFamily="34" charset="0"/>
              </a:rPr>
              <a:t>ребят от недопонимания, </a:t>
            </a:r>
            <a:r>
              <a:rPr lang="ru-RU" sz="4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агрессии, конфликтов и  травли</a:t>
            </a:r>
            <a:r>
              <a:rPr lang="ru-RU" sz="51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.</a:t>
            </a:r>
            <a:endParaRPr lang="ru-RU" sz="51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>
              <a:buNone/>
            </a:pPr>
            <a:endParaRPr lang="ru-RU" sz="4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24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357166"/>
            <a:ext cx="8286808" cy="4496853"/>
          </a:xfrm>
        </p:spPr>
        <p:txBody>
          <a:bodyPr/>
          <a:lstStyle/>
          <a:p>
            <a:pPr marL="45720" lvl="0" indent="0" algn="ctr">
              <a:spcBef>
                <a:spcPct val="20000"/>
              </a:spcBef>
              <a:spcAft>
                <a:spcPts val="300"/>
              </a:spcAft>
              <a:buNone/>
            </a:pPr>
            <a:r>
              <a:rPr lang="ru-RU" sz="16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/>
            </a:r>
            <a:br>
              <a:rPr lang="ru-RU" sz="1600" dirty="0" smtClean="0">
                <a:solidFill>
                  <a:srgbClr val="002060"/>
                </a:solidFill>
                <a:latin typeface="Arial Narrow" panose="020B0606020202030204" pitchFamily="34" charset="0"/>
              </a:rPr>
            </a:br>
            <a:r>
              <a:rPr lang="ru-RU" sz="4000" i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Давайте </a:t>
            </a:r>
            <a:r>
              <a:rPr lang="ru-RU" sz="4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жить дружно!!! </a:t>
            </a:r>
            <a:r>
              <a:rPr lang="ru-RU" sz="4000" i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/>
            </a:r>
            <a:br>
              <a:rPr lang="ru-RU" sz="4000" i="1" dirty="0" smtClean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2800" i="1" dirty="0" smtClean="0">
                <a:solidFill>
                  <a:srgbClr val="C00000"/>
                </a:solidFill>
              </a:rPr>
              <a:t/>
            </a:r>
            <a:br>
              <a:rPr lang="ru-RU" sz="2800" i="1" dirty="0" smtClean="0">
                <a:solidFill>
                  <a:srgbClr val="C00000"/>
                </a:solidFill>
              </a:rPr>
            </a:br>
            <a:r>
              <a:rPr lang="ru-RU" sz="2800" i="1" dirty="0" smtClean="0">
                <a:solidFill>
                  <a:srgbClr val="FF0000"/>
                </a:solidFill>
              </a:rPr>
              <a:t/>
            </a:r>
            <a:br>
              <a:rPr lang="ru-RU" sz="2800" i="1" dirty="0" smtClean="0">
                <a:solidFill>
                  <a:srgbClr val="FF0000"/>
                </a:solidFill>
              </a:rPr>
            </a:br>
            <a:r>
              <a:rPr lang="ru-RU" sz="2800" i="1" dirty="0" smtClean="0">
                <a:solidFill>
                  <a:srgbClr val="FF0000"/>
                </a:solidFill>
              </a:rPr>
              <a:t/>
            </a:r>
            <a:br>
              <a:rPr lang="ru-RU" sz="2800" i="1" dirty="0" smtClean="0">
                <a:solidFill>
                  <a:srgbClr val="FF0000"/>
                </a:solidFill>
              </a:rPr>
            </a:br>
            <a:endParaRPr lang="ru-RU" sz="2800" dirty="0"/>
          </a:p>
        </p:txBody>
      </p:sp>
      <p:pic>
        <p:nvPicPr>
          <p:cNvPr id="1026" name="Picture 2" descr="C:\Users\user\Desktop\Кот Леополь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988840"/>
            <a:ext cx="4878374" cy="4102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774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64474" y="332655"/>
            <a:ext cx="8572560" cy="4680521"/>
          </a:xfrm>
        </p:spPr>
        <p:txBody>
          <a:bodyPr>
            <a:normAutofit fontScale="55000" lnSpcReduction="20000"/>
          </a:bodyPr>
          <a:lstStyle/>
          <a:p>
            <a:pPr algn="ctr">
              <a:buNone/>
            </a:pPr>
            <a:r>
              <a:rPr lang="ru-RU" sz="5800" b="1" i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Наша команда ШСП =</a:t>
            </a:r>
            <a:r>
              <a:rPr lang="ru-RU" sz="5800" b="1" dirty="0" smtClean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Куратор </a:t>
            </a:r>
            <a:r>
              <a:rPr lang="ru-RU" sz="5800" b="1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+ Медиаторы</a:t>
            </a:r>
          </a:p>
          <a:p>
            <a:pPr>
              <a:buNone/>
            </a:pPr>
            <a:endParaRPr lang="ru-RU" sz="3800" b="1" dirty="0">
              <a:solidFill>
                <a:srgbClr val="0070C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3800" dirty="0">
                <a:solidFill>
                  <a:srgbClr val="002060"/>
                </a:solidFill>
                <a:latin typeface="Calibri" panose="020F0502020204030204" pitchFamily="34" charset="0"/>
                <a:ea typeface="Calibri"/>
              </a:rPr>
              <a:t>Служба примирения - это команда единомышленников, которая поможет решить любой конфликт. </a:t>
            </a:r>
            <a:endParaRPr lang="ru-RU" sz="3800" dirty="0" smtClean="0">
              <a:solidFill>
                <a:srgbClr val="002060"/>
              </a:solidFill>
              <a:latin typeface="Calibri" panose="020F0502020204030204" pitchFamily="34" charset="0"/>
              <a:ea typeface="Calibri"/>
            </a:endParaRPr>
          </a:p>
          <a:p>
            <a:pPr>
              <a:buNone/>
            </a:pPr>
            <a:endParaRPr lang="ru-RU" sz="3800" dirty="0">
              <a:solidFill>
                <a:srgbClr val="002060"/>
              </a:solidFill>
              <a:latin typeface="Calibri" panose="020F0502020204030204" pitchFamily="34" charset="0"/>
              <a:ea typeface="Calibri"/>
            </a:endParaRPr>
          </a:p>
          <a:p>
            <a:pPr>
              <a:buNone/>
            </a:pPr>
            <a:r>
              <a:rPr lang="ru-RU" sz="3800" dirty="0">
                <a:solidFill>
                  <a:srgbClr val="002060"/>
                </a:solidFill>
                <a:latin typeface="Calibri" panose="020F0502020204030204" pitchFamily="34" charset="0"/>
                <a:ea typeface="Calibri"/>
                <a:cs typeface="Times New Roman"/>
              </a:rPr>
              <a:t>Медиаторы ШСП – старшеклассники, прошедшие специальное обучение в ассоциации «Детские службы примирения Самарской области».</a:t>
            </a:r>
          </a:p>
          <a:p>
            <a:pPr>
              <a:buNone/>
            </a:pPr>
            <a:r>
              <a:rPr lang="ru-RU" sz="3800" dirty="0">
                <a:solidFill>
                  <a:srgbClr val="002060"/>
                </a:solidFill>
                <a:latin typeface="Calibri" panose="020F0502020204030204" pitchFamily="34" charset="0"/>
                <a:ea typeface="Calibri"/>
              </a:rPr>
              <a:t>Наши медиаторы помогут:</a:t>
            </a:r>
          </a:p>
          <a:p>
            <a:pPr marL="45720" indent="0">
              <a:buNone/>
            </a:pPr>
            <a:r>
              <a:rPr lang="ru-RU" sz="3800" dirty="0" smtClean="0">
                <a:solidFill>
                  <a:srgbClr val="002060"/>
                </a:solidFill>
                <a:latin typeface="Calibri" panose="020F0502020204030204" pitchFamily="34" charset="0"/>
                <a:ea typeface="Calibri"/>
              </a:rPr>
              <a:t>- устранить </a:t>
            </a:r>
            <a:r>
              <a:rPr lang="ru-RU" sz="3800" dirty="0">
                <a:solidFill>
                  <a:srgbClr val="002060"/>
                </a:solidFill>
                <a:latin typeface="Calibri" panose="020F0502020204030204" pitchFamily="34" charset="0"/>
                <a:ea typeface="Calibri"/>
              </a:rPr>
              <a:t>недопонимания в коллективе;</a:t>
            </a:r>
          </a:p>
          <a:p>
            <a:pPr marL="45720" indent="0">
              <a:buNone/>
            </a:pPr>
            <a:r>
              <a:rPr lang="ru-RU" sz="3800" dirty="0" smtClean="0">
                <a:solidFill>
                  <a:srgbClr val="002060"/>
                </a:solidFill>
                <a:latin typeface="Calibri" panose="020F0502020204030204" pitchFamily="34" charset="0"/>
                <a:ea typeface="Calibri"/>
              </a:rPr>
              <a:t>- разрядить </a:t>
            </a:r>
            <a:r>
              <a:rPr lang="ru-RU" sz="3800" dirty="0">
                <a:solidFill>
                  <a:srgbClr val="002060"/>
                </a:solidFill>
                <a:latin typeface="Calibri" panose="020F0502020204030204" pitchFamily="34" charset="0"/>
                <a:ea typeface="Calibri"/>
              </a:rPr>
              <a:t>напряженную ситуацию;</a:t>
            </a:r>
          </a:p>
          <a:p>
            <a:pPr marL="45720" indent="0">
              <a:buNone/>
            </a:pPr>
            <a:r>
              <a:rPr lang="ru-RU" sz="3800" dirty="0" smtClean="0">
                <a:solidFill>
                  <a:srgbClr val="002060"/>
                </a:solidFill>
                <a:latin typeface="Calibri" panose="020F0502020204030204" pitchFamily="34" charset="0"/>
                <a:ea typeface="Calibri"/>
              </a:rPr>
              <a:t>- найти </a:t>
            </a:r>
            <a:r>
              <a:rPr lang="ru-RU" sz="3800" dirty="0">
                <a:solidFill>
                  <a:srgbClr val="002060"/>
                </a:solidFill>
                <a:latin typeface="Calibri" panose="020F0502020204030204" pitchFamily="34" charset="0"/>
                <a:ea typeface="Calibri"/>
              </a:rPr>
              <a:t>решение для большинства проблем.</a:t>
            </a:r>
            <a:endParaRPr lang="ru-RU" sz="3800" b="1" dirty="0">
              <a:solidFill>
                <a:srgbClr val="00206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400" dirty="0">
                <a:solidFill>
                  <a:srgbClr val="002060"/>
                </a:solidFill>
                <a:latin typeface="Arial"/>
                <a:ea typeface="Calibri"/>
                <a:cs typeface="Times New Roman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Arial"/>
                <a:ea typeface="Calibri"/>
                <a:cs typeface="Times New Roman"/>
              </a:rPr>
            </a:br>
            <a:r>
              <a:rPr lang="ru-RU" sz="2400" dirty="0">
                <a:solidFill>
                  <a:srgbClr val="002060"/>
                </a:solidFill>
                <a:latin typeface="Arial"/>
                <a:ea typeface="Calibri"/>
                <a:cs typeface="Times New Roman"/>
              </a:rPr>
              <a:t> 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user\Desktop\ЛОСЕВА Е.А\Служба примирения\12 ОТЧЁТ СЛЁТ ШСП\НАШИ ФОТО\Наша ШСП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319109"/>
            <a:ext cx="2212553" cy="197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ЛОСЕВА Е.А\Служба примирения\12 ОТЧЁТ СЛЁТ ШСП\НАШИ ФОТО\Наше Занятие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928" y="4336367"/>
            <a:ext cx="2584443" cy="1938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ЛОСЕВА Е.А\Служба примирения\12 ОТЧЁТ СЛЁТ ШСП\НАШИ ФОТО\Наши Планы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33" y="4365104"/>
            <a:ext cx="1610734" cy="1949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078" y="4655520"/>
            <a:ext cx="2188857" cy="168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427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398998"/>
            <a:ext cx="8229600" cy="102189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i="1" dirty="0" smtClean="0">
                <a:solidFill>
                  <a:srgbClr val="00B050"/>
                </a:solidFill>
              </a:rPr>
              <a:t>Телеграмм - </a:t>
            </a:r>
            <a:r>
              <a:rPr lang="ru-RU" b="1" i="1" dirty="0" smtClean="0">
                <a:solidFill>
                  <a:srgbClr val="00B050"/>
                </a:solidFill>
              </a:rPr>
              <a:t>бот</a:t>
            </a:r>
            <a:endParaRPr lang="ru-RU" b="1" i="1" dirty="0">
              <a:solidFill>
                <a:srgbClr val="00B050"/>
              </a:solidFill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352100"/>
            <a:ext cx="1546101" cy="1546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43" y="252851"/>
            <a:ext cx="1845169" cy="164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 descr="C:\Users\user\Desktop\Телеграмм бот 2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483" y="2420888"/>
            <a:ext cx="3701033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674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5004048" y="1628800"/>
            <a:ext cx="3744416" cy="495746"/>
          </a:xfrm>
        </p:spPr>
        <p:txBody>
          <a:bodyPr/>
          <a:lstStyle/>
          <a:p>
            <a:r>
              <a:rPr lang="ru-RU" sz="2000" i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ru-RU" sz="2200" i="1" dirty="0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Принципы работы ШСП:</a:t>
            </a:r>
            <a:endParaRPr lang="ru-RU" sz="2200" i="1" dirty="0"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5004048" y="2636912"/>
            <a:ext cx="3744416" cy="3240360"/>
          </a:xfrm>
        </p:spPr>
        <p:txBody>
          <a:bodyPr>
            <a:normAutofit/>
          </a:bodyPr>
          <a:lstStyle/>
          <a:p>
            <a:pPr marL="0" lvl="0" indent="0">
              <a:lnSpc>
                <a:spcPct val="150000"/>
              </a:lnSpc>
              <a:buClr>
                <a:srgbClr val="F14124">
                  <a:lumMod val="75000"/>
                </a:srgbClr>
              </a:buClr>
              <a:buNone/>
            </a:pPr>
            <a:r>
              <a:rPr lang="ru-RU" dirty="0">
                <a:solidFill>
                  <a:srgbClr val="0070C0"/>
                </a:solidFill>
                <a:latin typeface="Calibri" panose="020F0502020204030204" pitchFamily="34" charset="0"/>
              </a:rPr>
              <a:t>1.Добровольность</a:t>
            </a:r>
          </a:p>
          <a:p>
            <a:pPr marL="0" lvl="0" indent="0">
              <a:lnSpc>
                <a:spcPct val="150000"/>
              </a:lnSpc>
              <a:buClr>
                <a:srgbClr val="F14124">
                  <a:lumMod val="75000"/>
                </a:srgbClr>
              </a:buClr>
              <a:buNone/>
            </a:pPr>
            <a:r>
              <a:rPr lang="ru-RU" dirty="0" smtClean="0">
                <a:solidFill>
                  <a:srgbClr val="0070C0"/>
                </a:solidFill>
                <a:latin typeface="Calibri" panose="020F0502020204030204" pitchFamily="34" charset="0"/>
              </a:rPr>
              <a:t>2. Равный </a:t>
            </a:r>
            <a:r>
              <a:rPr lang="ru-RU" dirty="0">
                <a:solidFill>
                  <a:srgbClr val="0070C0"/>
                </a:solidFill>
                <a:latin typeface="Calibri" panose="020F0502020204030204" pitchFamily="34" charset="0"/>
              </a:rPr>
              <a:t>– равному</a:t>
            </a:r>
          </a:p>
          <a:p>
            <a:pPr marL="0" lvl="0" indent="0">
              <a:lnSpc>
                <a:spcPct val="150000"/>
              </a:lnSpc>
              <a:buClr>
                <a:srgbClr val="F14124">
                  <a:lumMod val="75000"/>
                </a:srgbClr>
              </a:buClr>
              <a:buNone/>
            </a:pPr>
            <a:r>
              <a:rPr lang="ru-RU" dirty="0">
                <a:solidFill>
                  <a:srgbClr val="0070C0"/>
                </a:solidFill>
                <a:latin typeface="Calibri" panose="020F0502020204030204" pitchFamily="34" charset="0"/>
              </a:rPr>
              <a:t>3. Нейтральность</a:t>
            </a:r>
          </a:p>
          <a:p>
            <a:pPr marL="0" lvl="0" indent="0">
              <a:lnSpc>
                <a:spcPct val="150000"/>
              </a:lnSpc>
              <a:buClr>
                <a:srgbClr val="F14124">
                  <a:lumMod val="75000"/>
                </a:srgbClr>
              </a:buClr>
              <a:buNone/>
            </a:pPr>
            <a:r>
              <a:rPr lang="ru-RU" dirty="0">
                <a:solidFill>
                  <a:srgbClr val="0070C0"/>
                </a:solidFill>
                <a:latin typeface="Calibri" panose="020F0502020204030204" pitchFamily="34" charset="0"/>
              </a:rPr>
              <a:t>4. Конфиденциальность</a:t>
            </a: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179512" y="1340768"/>
            <a:ext cx="4968552" cy="936104"/>
          </a:xfrm>
        </p:spPr>
        <p:txBody>
          <a:bodyPr/>
          <a:lstStyle/>
          <a:p>
            <a:r>
              <a:rPr lang="ru-RU" sz="2200" i="1" dirty="0">
                <a:solidFill>
                  <a:srgbClr val="00B05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М</a:t>
            </a:r>
            <a:r>
              <a:rPr lang="ru-RU" sz="2200" i="1" dirty="0" smtClean="0">
                <a:solidFill>
                  <a:srgbClr val="00B05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ы </a:t>
            </a:r>
            <a:r>
              <a:rPr lang="ru-RU" sz="2200" i="1" dirty="0">
                <a:solidFill>
                  <a:srgbClr val="00B05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используем этапы восстановительной медиации:</a:t>
            </a:r>
            <a:endParaRPr lang="ru-RU" sz="2200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4"/>
          </p:nvPr>
        </p:nvSpPr>
        <p:spPr>
          <a:xfrm>
            <a:off x="395536" y="2564904"/>
            <a:ext cx="4392488" cy="3456384"/>
          </a:xfrm>
        </p:spPr>
        <p:txBody>
          <a:bodyPr>
            <a:normAutofit fontScale="70000" lnSpcReduction="20000"/>
          </a:bodyPr>
          <a:lstStyle/>
          <a:p>
            <a:pPr lvl="0">
              <a:lnSpc>
                <a:spcPct val="170000"/>
              </a:lnSpc>
              <a:buClr>
                <a:srgbClr val="F14124">
                  <a:lumMod val="75000"/>
                </a:srgbClr>
              </a:buClr>
              <a:buNone/>
            </a:pPr>
            <a:r>
              <a:rPr lang="ru-RU" sz="2900" dirty="0">
                <a:solidFill>
                  <a:srgbClr val="B4DCFA">
                    <a:lumMod val="50000"/>
                  </a:srgbClr>
                </a:solidFill>
                <a:latin typeface="Calibri" panose="020F0502020204030204" pitchFamily="34" charset="0"/>
              </a:rPr>
              <a:t>Этап 1. Подготовительный</a:t>
            </a:r>
            <a:r>
              <a:rPr lang="ru-RU" sz="2900" dirty="0" smtClean="0">
                <a:solidFill>
                  <a:srgbClr val="B4DCFA">
                    <a:lumMod val="50000"/>
                  </a:srgbClr>
                </a:solidFill>
                <a:latin typeface="Calibri" panose="020F0502020204030204" pitchFamily="34" charset="0"/>
              </a:rPr>
              <a:t>.</a:t>
            </a:r>
            <a:endParaRPr lang="ru-RU" sz="2900" dirty="0">
              <a:solidFill>
                <a:srgbClr val="B4DCFA">
                  <a:lumMod val="50000"/>
                </a:srgbClr>
              </a:solidFill>
              <a:latin typeface="Calibri" panose="020F0502020204030204" pitchFamily="34" charset="0"/>
            </a:endParaRPr>
          </a:p>
          <a:p>
            <a:pPr lvl="0">
              <a:lnSpc>
                <a:spcPct val="170000"/>
              </a:lnSpc>
              <a:buClr>
                <a:srgbClr val="F14124">
                  <a:lumMod val="75000"/>
                </a:srgbClr>
              </a:buClr>
              <a:buNone/>
            </a:pPr>
            <a:r>
              <a:rPr lang="ru-RU" sz="2900" dirty="0">
                <a:solidFill>
                  <a:srgbClr val="B4DCFA">
                    <a:lumMod val="50000"/>
                  </a:srgbClr>
                </a:solidFill>
                <a:latin typeface="Calibri" panose="020F0502020204030204" pitchFamily="34" charset="0"/>
              </a:rPr>
              <a:t>Этап 2. </a:t>
            </a:r>
            <a:r>
              <a:rPr lang="ru-RU" sz="2900" dirty="0" smtClean="0">
                <a:solidFill>
                  <a:srgbClr val="B4DCFA">
                    <a:lumMod val="50000"/>
                  </a:srgbClr>
                </a:solidFill>
                <a:latin typeface="Calibri" panose="020F0502020204030204" pitchFamily="34" charset="0"/>
              </a:rPr>
              <a:t>Индивидуальные встречи со сторонами конфликта.</a:t>
            </a:r>
            <a:endParaRPr lang="ru-RU" sz="2900" dirty="0">
              <a:solidFill>
                <a:srgbClr val="B4DCFA">
                  <a:lumMod val="50000"/>
                </a:srgbClr>
              </a:solidFill>
              <a:latin typeface="Calibri" panose="020F0502020204030204" pitchFamily="34" charset="0"/>
            </a:endParaRPr>
          </a:p>
          <a:p>
            <a:pPr lvl="0">
              <a:lnSpc>
                <a:spcPct val="170000"/>
              </a:lnSpc>
              <a:buClr>
                <a:srgbClr val="F14124">
                  <a:lumMod val="75000"/>
                </a:srgbClr>
              </a:buClr>
              <a:buNone/>
            </a:pPr>
            <a:r>
              <a:rPr lang="ru-RU" sz="2900" dirty="0">
                <a:solidFill>
                  <a:srgbClr val="B4DCFA">
                    <a:lumMod val="50000"/>
                  </a:srgbClr>
                </a:solidFill>
                <a:latin typeface="Calibri" panose="020F0502020204030204" pitchFamily="34" charset="0"/>
              </a:rPr>
              <a:t>Этап 3. Совместная </a:t>
            </a:r>
            <a:r>
              <a:rPr lang="ru-RU" sz="2900" dirty="0" smtClean="0">
                <a:solidFill>
                  <a:srgbClr val="B4DCFA">
                    <a:lumMod val="50000"/>
                  </a:srgbClr>
                </a:solidFill>
                <a:latin typeface="Calibri" panose="020F0502020204030204" pitchFamily="34" charset="0"/>
              </a:rPr>
              <a:t>встреча </a:t>
            </a:r>
            <a:r>
              <a:rPr lang="ru-RU" sz="2900" dirty="0">
                <a:solidFill>
                  <a:srgbClr val="B4DCFA">
                    <a:lumMod val="50000"/>
                  </a:srgbClr>
                </a:solidFill>
                <a:latin typeface="Calibri" panose="020F0502020204030204" pitchFamily="34" charset="0"/>
              </a:rPr>
              <a:t>сторон конфликта</a:t>
            </a:r>
            <a:r>
              <a:rPr lang="ru-RU" sz="2900" dirty="0" smtClean="0">
                <a:solidFill>
                  <a:srgbClr val="B4DCFA">
                    <a:lumMod val="50000"/>
                  </a:srgbClr>
                </a:solidFill>
                <a:latin typeface="Calibri" panose="020F0502020204030204" pitchFamily="34" charset="0"/>
              </a:rPr>
              <a:t>.</a:t>
            </a:r>
            <a:endParaRPr lang="ru-RU" sz="2900" dirty="0">
              <a:solidFill>
                <a:srgbClr val="B4DCFA">
                  <a:lumMod val="50000"/>
                </a:srgbClr>
              </a:solidFill>
              <a:latin typeface="Calibri" panose="020F0502020204030204" pitchFamily="34" charset="0"/>
            </a:endParaRPr>
          </a:p>
          <a:p>
            <a:pPr lvl="0">
              <a:lnSpc>
                <a:spcPct val="170000"/>
              </a:lnSpc>
              <a:buClr>
                <a:srgbClr val="F14124">
                  <a:lumMod val="75000"/>
                </a:srgbClr>
              </a:buClr>
              <a:buNone/>
            </a:pPr>
            <a:r>
              <a:rPr lang="ru-RU" sz="2900" dirty="0">
                <a:solidFill>
                  <a:srgbClr val="B4DCFA">
                    <a:lumMod val="50000"/>
                  </a:srgbClr>
                </a:solidFill>
                <a:latin typeface="Calibri" panose="020F0502020204030204" pitchFamily="34" charset="0"/>
              </a:rPr>
              <a:t>Этап 4. Круги сообществ.</a:t>
            </a:r>
          </a:p>
          <a:p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11560" y="476672"/>
            <a:ext cx="7848872" cy="792088"/>
          </a:xfrm>
        </p:spPr>
        <p:txBody>
          <a:bodyPr/>
          <a:lstStyle/>
          <a:p>
            <a:pPr marL="45720" lvl="0" indent="0" algn="ctr">
              <a:spcBef>
                <a:spcPct val="20000"/>
              </a:spcBef>
              <a:spcAft>
                <a:spcPts val="300"/>
              </a:spcAft>
              <a:buNone/>
            </a:pPr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val="24421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16632"/>
            <a:ext cx="6902770" cy="1152128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i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Организационная встреча ШСП. Составление плана работы на год.  </a:t>
            </a:r>
            <a:endParaRPr lang="ru-RU" sz="3200" i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66234" y="2348880"/>
            <a:ext cx="5970494" cy="2655520"/>
          </a:xfrm>
        </p:spPr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051" name="Picture 3" descr="C:\Users\user\Desktop\ЛОСЕВА Е.А Документы 2020-2022\ШСП 22-23\ФОТО ШСП\xuIMRNLWjf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149673"/>
            <a:ext cx="2276126" cy="132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user\Desktop\ЛОСЕВА Е.А. 23-24\ШСП 23-24\ФОТО 23-24\20231221_1557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413" y="1410065"/>
            <a:ext cx="1552293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user\Downloads\ОБИДКА Февраль 20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669" y="2996952"/>
            <a:ext cx="1763780" cy="1580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49" y="1410065"/>
            <a:ext cx="6046795" cy="5335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544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2249995" y="160338"/>
            <a:ext cx="6804247" cy="4564806"/>
          </a:xfrm>
        </p:spPr>
        <p:txBody>
          <a:bodyPr>
            <a:normAutofit fontScale="25000" lnSpcReduction="20000"/>
          </a:bodyPr>
          <a:lstStyle/>
          <a:p>
            <a:pPr algn="ctr">
              <a:buNone/>
            </a:pPr>
            <a:endParaRPr lang="ru-RU" sz="8000" b="1" i="1" dirty="0" smtClean="0">
              <a:solidFill>
                <a:srgbClr val="FF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algn="ctr">
              <a:buNone/>
            </a:pPr>
            <a:r>
              <a:rPr lang="ru-RU" sz="9600" b="1" i="1" dirty="0" smtClean="0">
                <a:solidFill>
                  <a:srgbClr val="00B050"/>
                </a:solidFill>
                <a:latin typeface="Calibri" panose="020F0502020204030204" pitchFamily="34" charset="0"/>
                <a:ea typeface="Calibri"/>
                <a:cs typeface="Arial" panose="020B0604020202020204" pitchFamily="34" charset="0"/>
              </a:rPr>
              <a:t>Наша профилактическая работа</a:t>
            </a:r>
            <a:r>
              <a:rPr lang="ru-RU" sz="7200" b="1" i="1" dirty="0" smtClean="0">
                <a:solidFill>
                  <a:srgbClr val="00B050"/>
                </a:solidFill>
                <a:latin typeface="Calibri" panose="020F0502020204030204" pitchFamily="34" charset="0"/>
                <a:ea typeface="Calibri"/>
                <a:cs typeface="Arial" panose="020B0604020202020204" pitchFamily="34" charset="0"/>
              </a:rPr>
              <a:t>: </a:t>
            </a:r>
          </a:p>
          <a:p>
            <a:pPr algn="ctr">
              <a:buNone/>
            </a:pPr>
            <a:endParaRPr lang="ru-RU" sz="4400" b="1" i="1" dirty="0">
              <a:solidFill>
                <a:srgbClr val="00B050"/>
              </a:solidFill>
              <a:latin typeface="Calibri" panose="020F0502020204030204" pitchFamily="34" charset="0"/>
              <a:ea typeface="Calibri"/>
              <a:cs typeface="Arial" panose="020B0604020202020204" pitchFamily="34" charset="0"/>
            </a:endParaRPr>
          </a:p>
          <a:p>
            <a:pPr algn="ctr">
              <a:buNone/>
            </a:pPr>
            <a:r>
              <a:rPr lang="ru-RU" sz="8000" dirty="0" smtClean="0">
                <a:solidFill>
                  <a:srgbClr val="002060"/>
                </a:solidFill>
                <a:latin typeface="Calibri" panose="020F0502020204030204" pitchFamily="34" charset="0"/>
                <a:ea typeface="Calibri"/>
                <a:cs typeface="Arial" panose="020B0604020202020204" pitchFamily="34" charset="0"/>
              </a:rPr>
              <a:t>Диагностические игры: «Ручеёк</a:t>
            </a:r>
            <a:r>
              <a:rPr lang="ru-RU" sz="8000" dirty="0">
                <a:solidFill>
                  <a:srgbClr val="002060"/>
                </a:solidFill>
                <a:latin typeface="Calibri" panose="020F0502020204030204" pitchFamily="34" charset="0"/>
                <a:ea typeface="Calibri"/>
                <a:cs typeface="Arial" panose="020B0604020202020204" pitchFamily="34" charset="0"/>
              </a:rPr>
              <a:t>» </a:t>
            </a:r>
            <a:r>
              <a:rPr lang="ru-RU" sz="8000" dirty="0" smtClean="0">
                <a:solidFill>
                  <a:srgbClr val="002060"/>
                </a:solidFill>
                <a:latin typeface="Calibri" panose="020F0502020204030204" pitchFamily="34" charset="0"/>
                <a:ea typeface="Calibri"/>
                <a:cs typeface="Arial" panose="020B0604020202020204" pitchFamily="34" charset="0"/>
              </a:rPr>
              <a:t>и «Арам-</a:t>
            </a:r>
            <a:r>
              <a:rPr lang="ru-RU" sz="8000" dirty="0" err="1" smtClean="0">
                <a:solidFill>
                  <a:srgbClr val="002060"/>
                </a:solidFill>
                <a:latin typeface="Calibri" panose="020F0502020204030204" pitchFamily="34" charset="0"/>
                <a:ea typeface="Calibri"/>
                <a:cs typeface="Arial" panose="020B0604020202020204" pitchFamily="34" charset="0"/>
              </a:rPr>
              <a:t>шим</a:t>
            </a:r>
            <a:r>
              <a:rPr lang="ru-RU" sz="8000" dirty="0" smtClean="0">
                <a:solidFill>
                  <a:srgbClr val="002060"/>
                </a:solidFill>
                <a:latin typeface="Calibri" panose="020F0502020204030204" pitchFamily="34" charset="0"/>
                <a:ea typeface="Calibri"/>
                <a:cs typeface="Arial" panose="020B0604020202020204" pitchFamily="34" charset="0"/>
              </a:rPr>
              <a:t>-</a:t>
            </a:r>
            <a:r>
              <a:rPr lang="ru-RU" sz="8000" dirty="0" err="1" smtClean="0">
                <a:solidFill>
                  <a:srgbClr val="002060"/>
                </a:solidFill>
                <a:latin typeface="Calibri" panose="020F0502020204030204" pitchFamily="34" charset="0"/>
                <a:ea typeface="Calibri"/>
                <a:cs typeface="Arial" panose="020B0604020202020204" pitchFamily="34" charset="0"/>
              </a:rPr>
              <a:t>шим</a:t>
            </a:r>
            <a:r>
              <a:rPr lang="ru-RU" sz="8000" dirty="0" smtClean="0">
                <a:solidFill>
                  <a:srgbClr val="002060"/>
                </a:solidFill>
                <a:latin typeface="Calibri" panose="020F0502020204030204" pitchFamily="34" charset="0"/>
                <a:ea typeface="Calibri"/>
                <a:cs typeface="Arial" panose="020B0604020202020204" pitchFamily="34" charset="0"/>
              </a:rPr>
              <a:t>»</a:t>
            </a:r>
          </a:p>
          <a:p>
            <a:pPr algn="ctr">
              <a:buNone/>
            </a:pPr>
            <a:endParaRPr lang="ru-RU" sz="4800" dirty="0" smtClean="0">
              <a:solidFill>
                <a:srgbClr val="002060"/>
              </a:solidFill>
              <a:latin typeface="Calibri" panose="020F0502020204030204" pitchFamily="34" charset="0"/>
              <a:ea typeface="Calibri"/>
              <a:cs typeface="Arial" panose="020B0604020202020204" pitchFamily="34" charset="0"/>
            </a:endParaRPr>
          </a:p>
          <a:p>
            <a:pPr algn="ctr">
              <a:buNone/>
            </a:pPr>
            <a:r>
              <a:rPr lang="ru-RU" sz="8000" dirty="0" smtClean="0">
                <a:solidFill>
                  <a:srgbClr val="002060"/>
                </a:solidFill>
                <a:latin typeface="Calibri" panose="020F0502020204030204" pitchFamily="34" charset="0"/>
                <a:ea typeface="Calibri"/>
                <a:cs typeface="Arial" panose="020B0604020202020204" pitchFamily="34" charset="0"/>
              </a:rPr>
              <a:t>Круги </a:t>
            </a:r>
            <a:r>
              <a:rPr lang="ru-RU" sz="8000" dirty="0">
                <a:solidFill>
                  <a:srgbClr val="002060"/>
                </a:solidFill>
                <a:latin typeface="Calibri" panose="020F0502020204030204" pitchFamily="34" charset="0"/>
                <a:ea typeface="Calibri"/>
                <a:cs typeface="Arial" panose="020B0604020202020204" pitchFamily="34" charset="0"/>
              </a:rPr>
              <a:t>дружбы </a:t>
            </a:r>
            <a:r>
              <a:rPr lang="ru-RU" sz="8000" dirty="0" smtClean="0">
                <a:solidFill>
                  <a:srgbClr val="002060"/>
                </a:solidFill>
                <a:latin typeface="Calibri" panose="020F0502020204030204" pitchFamily="34" charset="0"/>
                <a:ea typeface="Calibri"/>
                <a:cs typeface="Arial" panose="020B0604020202020204" pitchFamily="34" charset="0"/>
              </a:rPr>
              <a:t>в </a:t>
            </a:r>
            <a:r>
              <a:rPr lang="ru-RU" sz="8000" dirty="0">
                <a:solidFill>
                  <a:srgbClr val="002060"/>
                </a:solidFill>
                <a:latin typeface="Calibri" panose="020F0502020204030204" pitchFamily="34" charset="0"/>
                <a:ea typeface="Calibri"/>
                <a:cs typeface="Arial" panose="020B0604020202020204" pitchFamily="34" charset="0"/>
              </a:rPr>
              <a:t>1 – х </a:t>
            </a:r>
            <a:r>
              <a:rPr lang="ru-RU" sz="8000" dirty="0" smtClean="0">
                <a:solidFill>
                  <a:srgbClr val="002060"/>
                </a:solidFill>
                <a:latin typeface="Calibri" panose="020F0502020204030204" pitchFamily="34" charset="0"/>
                <a:ea typeface="Calibri"/>
                <a:cs typeface="Arial" panose="020B0604020202020204" pitchFamily="34" charset="0"/>
              </a:rPr>
              <a:t>классах </a:t>
            </a:r>
          </a:p>
          <a:p>
            <a:pPr algn="ctr">
              <a:buNone/>
            </a:pPr>
            <a:r>
              <a:rPr lang="ru-RU" sz="8000" dirty="0" smtClean="0">
                <a:solidFill>
                  <a:srgbClr val="002060"/>
                </a:solidFill>
                <a:latin typeface="Calibri" panose="020F0502020204030204" pitchFamily="34" charset="0"/>
                <a:ea typeface="Calibri"/>
                <a:cs typeface="Arial" panose="020B0604020202020204" pitchFamily="34" charset="0"/>
              </a:rPr>
              <a:t>Круги поддержки </a:t>
            </a:r>
            <a:r>
              <a:rPr lang="ru-RU" sz="8000" dirty="0">
                <a:solidFill>
                  <a:srgbClr val="002060"/>
                </a:solidFill>
                <a:latin typeface="Calibri" panose="020F0502020204030204" pitchFamily="34" charset="0"/>
                <a:ea typeface="Calibri"/>
                <a:cs typeface="Arial" panose="020B0604020202020204" pitchFamily="34" charset="0"/>
              </a:rPr>
              <a:t>в 5-х </a:t>
            </a:r>
            <a:r>
              <a:rPr lang="ru-RU" sz="8000" dirty="0" smtClean="0">
                <a:solidFill>
                  <a:srgbClr val="002060"/>
                </a:solidFill>
                <a:latin typeface="Calibri" panose="020F0502020204030204" pitchFamily="34" charset="0"/>
                <a:ea typeface="Calibri"/>
                <a:cs typeface="Arial" panose="020B0604020202020204" pitchFamily="34" charset="0"/>
              </a:rPr>
              <a:t>классах</a:t>
            </a:r>
            <a:endParaRPr lang="ru-RU" sz="8000" dirty="0">
              <a:solidFill>
                <a:srgbClr val="002060"/>
              </a:solidFill>
              <a:latin typeface="Calibri" panose="020F0502020204030204" pitchFamily="34" charset="0"/>
              <a:ea typeface="Calibri"/>
              <a:cs typeface="Arial" panose="020B0604020202020204" pitchFamily="34" charset="0"/>
            </a:endParaRPr>
          </a:p>
          <a:p>
            <a:pPr algn="ctr">
              <a:buNone/>
            </a:pPr>
            <a:r>
              <a:rPr lang="ru-RU" sz="8000" dirty="0" smtClean="0">
                <a:solidFill>
                  <a:srgbClr val="002060"/>
                </a:solidFill>
                <a:latin typeface="Calibri" panose="020F0502020204030204" pitchFamily="34" charset="0"/>
                <a:ea typeface="Calibri"/>
                <a:cs typeface="Arial" panose="020B0604020202020204" pitchFamily="34" charset="0"/>
              </a:rPr>
              <a:t>Круги сообщества  «Правила жизни класса»</a:t>
            </a:r>
          </a:p>
          <a:p>
            <a:pPr algn="ctr">
              <a:buNone/>
            </a:pPr>
            <a:endParaRPr lang="ru-RU" sz="4400" dirty="0" smtClean="0">
              <a:solidFill>
                <a:srgbClr val="002060"/>
              </a:solidFill>
              <a:latin typeface="Calibri" panose="020F0502020204030204" pitchFamily="34" charset="0"/>
              <a:ea typeface="Calibri"/>
              <a:cs typeface="Arial" panose="020B0604020202020204" pitchFamily="34" charset="0"/>
            </a:endParaRPr>
          </a:p>
          <a:p>
            <a:pPr algn="ctr">
              <a:buNone/>
            </a:pPr>
            <a:r>
              <a:rPr lang="ru-RU" sz="8000" dirty="0" smtClean="0">
                <a:solidFill>
                  <a:srgbClr val="002060"/>
                </a:solidFill>
                <a:latin typeface="Calibri" panose="020F0502020204030204" pitchFamily="34" charset="0"/>
                <a:ea typeface="Calibri"/>
                <a:cs typeface="Arial" panose="020B0604020202020204" pitchFamily="34" charset="0"/>
              </a:rPr>
              <a:t>Диспут «Буллинг в школе»</a:t>
            </a:r>
          </a:p>
          <a:p>
            <a:pPr algn="ctr">
              <a:buNone/>
            </a:pPr>
            <a:r>
              <a:rPr lang="ru-RU" sz="8000" dirty="0" smtClean="0">
                <a:solidFill>
                  <a:srgbClr val="002060"/>
                </a:solidFill>
                <a:latin typeface="Calibri" panose="020F0502020204030204" pitchFamily="34" charset="0"/>
                <a:ea typeface="Calibri"/>
                <a:cs typeface="Arial" panose="020B0604020202020204" pitchFamily="34" charset="0"/>
              </a:rPr>
              <a:t>Конкурс рисунков «Травли нет!»</a:t>
            </a:r>
          </a:p>
          <a:p>
            <a:pPr algn="ctr">
              <a:buNone/>
            </a:pPr>
            <a:r>
              <a:rPr lang="ru-RU" sz="8000" dirty="0" smtClean="0">
                <a:solidFill>
                  <a:srgbClr val="002060"/>
                </a:solidFill>
                <a:latin typeface="Calibri" panose="020F0502020204030204" pitchFamily="34" charset="0"/>
                <a:ea typeface="Calibri"/>
                <a:cs typeface="Arial" panose="020B0604020202020204" pitchFamily="34" charset="0"/>
              </a:rPr>
              <a:t>Диспут «Толерантность – путь к миру»</a:t>
            </a:r>
          </a:p>
          <a:p>
            <a:pPr algn="ctr">
              <a:buNone/>
            </a:pPr>
            <a:endParaRPr lang="ru-RU" sz="4000" dirty="0" smtClean="0">
              <a:solidFill>
                <a:srgbClr val="002060"/>
              </a:solidFill>
              <a:latin typeface="Calibri" panose="020F0502020204030204" pitchFamily="34" charset="0"/>
              <a:ea typeface="Calibri"/>
              <a:cs typeface="Arial" panose="020B0604020202020204" pitchFamily="34" charset="0"/>
            </a:endParaRPr>
          </a:p>
          <a:p>
            <a:pPr algn="ctr">
              <a:buNone/>
            </a:pPr>
            <a:r>
              <a:rPr lang="ru-RU" sz="8000" dirty="0" smtClean="0">
                <a:solidFill>
                  <a:srgbClr val="002060"/>
                </a:solidFill>
                <a:latin typeface="Calibri" panose="020F0502020204030204" pitchFamily="34" charset="0"/>
                <a:ea typeface="Calibri"/>
                <a:cs typeface="Arial" panose="020B0604020202020204" pitchFamily="34" charset="0"/>
              </a:rPr>
              <a:t>Родительская кафедра ШСП</a:t>
            </a:r>
          </a:p>
          <a:p>
            <a:pPr algn="ctr">
              <a:buNone/>
            </a:pPr>
            <a:r>
              <a:rPr lang="ru-RU" sz="8000" dirty="0" err="1" smtClean="0">
                <a:solidFill>
                  <a:srgbClr val="002060"/>
                </a:solidFill>
                <a:latin typeface="Calibri" panose="020F0502020204030204" pitchFamily="34" charset="0"/>
                <a:ea typeface="Calibri"/>
                <a:cs typeface="Arial" panose="020B0604020202020204" pitchFamily="34" charset="0"/>
              </a:rPr>
              <a:t>Квест</a:t>
            </a:r>
            <a:r>
              <a:rPr lang="ru-RU" sz="8000" dirty="0" smtClean="0">
                <a:solidFill>
                  <a:srgbClr val="002060"/>
                </a:solidFill>
                <a:latin typeface="Calibri" panose="020F0502020204030204" pitchFamily="34" charset="0"/>
                <a:ea typeface="Calibri"/>
                <a:cs typeface="Arial" panose="020B0604020202020204" pitchFamily="34" charset="0"/>
              </a:rPr>
              <a:t> по профилактике травли </a:t>
            </a:r>
          </a:p>
          <a:p>
            <a:pPr algn="ctr">
              <a:buNone/>
            </a:pPr>
            <a:r>
              <a:rPr lang="ru-RU" sz="3500" dirty="0" smtClean="0">
                <a:solidFill>
                  <a:srgbClr val="002060"/>
                </a:solidFill>
                <a:latin typeface="Calibri" panose="020F0502020204030204" pitchFamily="34" charset="0"/>
                <a:ea typeface="Calibri"/>
                <a:cs typeface="Arial" panose="020B0604020202020204" pitchFamily="34" charset="0"/>
              </a:rPr>
              <a:t> </a:t>
            </a:r>
            <a:endParaRPr lang="ru-RU" sz="3500" b="1" i="1" dirty="0" smtClean="0">
              <a:solidFill>
                <a:srgbClr val="00B050"/>
              </a:solidFill>
            </a:endParaRPr>
          </a:p>
        </p:txBody>
      </p:sp>
      <p:sp>
        <p:nvSpPr>
          <p:cNvPr id="1030" name="AutoShape 6" descr="https://sun9-20.userapi.com/impg/-1MAde-7fgMwKg7fXiInmdBWajH3UygHEELcDA/OSWQktQQ9_o.jpg?size=1280x590&amp;quality=96&amp;sign=5cc9d12af03690099f232ed38a350b3d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032" name="AutoShape 8" descr="https://sun9-20.userapi.com/impg/-1MAde-7fgMwKg7fXiInmdBWajH3UygHEELcDA/OSWQktQQ9_o.jpg?size=1280x590&amp;quality=96&amp;sign=5cc9d12af03690099f232ed38a350b3d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033" name="Picture 9" descr="C:\Users\Людмила\Documents\OSWQktQQ9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7226" y="5173140"/>
            <a:ext cx="2238969" cy="1305822"/>
          </a:xfrm>
          <a:prstGeom prst="rect">
            <a:avLst/>
          </a:prstGeom>
          <a:noFill/>
        </p:spPr>
      </p:pic>
      <p:pic>
        <p:nvPicPr>
          <p:cNvPr id="9" name="Picture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27" y="5239233"/>
            <a:ext cx="2328800" cy="1222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2" r="34185"/>
          <a:stretch/>
        </p:blipFill>
        <p:spPr bwMode="auto">
          <a:xfrm>
            <a:off x="378434" y="5239234"/>
            <a:ext cx="2040443" cy="1222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C:\Users\user\Desktop\ЛОСЕВА Е.А. 23-24\ШСП 23-24\ФОТО 23-24\ФОТО Толерантность\Толерантность Круг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78" y="2891490"/>
            <a:ext cx="2024756" cy="995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ЛОСЕВА Е.А. 23-24\ШСП 23-24\ФОТО 23-24\ФОТО Толерантность\Толерантость 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60" y="1989445"/>
            <a:ext cx="2024755" cy="94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14" y="4020629"/>
            <a:ext cx="2004813" cy="1015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61" y="332655"/>
            <a:ext cx="2057164" cy="1656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195" y="5156235"/>
            <a:ext cx="2060893" cy="1322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769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428596" y="357166"/>
            <a:ext cx="8286808" cy="2786082"/>
          </a:xfrm>
        </p:spPr>
        <p:txBody>
          <a:bodyPr>
            <a:normAutofit fontScale="85000" lnSpcReduction="20000"/>
          </a:bodyPr>
          <a:lstStyle/>
          <a:p>
            <a:pPr lvl="0" algn="ctr">
              <a:buClr>
                <a:srgbClr val="F14124">
                  <a:lumMod val="75000"/>
                </a:srgbClr>
              </a:buClr>
              <a:buNone/>
            </a:pPr>
            <a:r>
              <a:rPr lang="ru-RU" sz="2700" b="1" i="1" dirty="0">
                <a:solidFill>
                  <a:srgbClr val="00B05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В рамках проекта </a:t>
            </a:r>
          </a:p>
          <a:p>
            <a:pPr lvl="0" algn="ctr">
              <a:buClr>
                <a:srgbClr val="F14124">
                  <a:lumMod val="75000"/>
                </a:srgbClr>
              </a:buClr>
              <a:buNone/>
            </a:pPr>
            <a:r>
              <a:rPr lang="ru-RU" sz="2700" b="1" i="1" dirty="0">
                <a:solidFill>
                  <a:srgbClr val="00B05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«Практики и </a:t>
            </a:r>
            <a:r>
              <a:rPr lang="ru-RU" sz="2700" b="1" i="1" dirty="0" smtClean="0">
                <a:solidFill>
                  <a:srgbClr val="00B05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инновации» </a:t>
            </a:r>
            <a:endParaRPr lang="ru-RU" sz="2700" b="1" i="1" dirty="0">
              <a:solidFill>
                <a:srgbClr val="00B05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lvl="0" algn="ctr">
              <a:buClr>
                <a:srgbClr val="F14124">
                  <a:lumMod val="75000"/>
                </a:srgbClr>
              </a:buClr>
              <a:buNone/>
            </a:pPr>
            <a:r>
              <a:rPr lang="ru-RU" sz="2700" b="1" i="1" dirty="0">
                <a:solidFill>
                  <a:srgbClr val="00B05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н</a:t>
            </a:r>
            <a:r>
              <a:rPr lang="ru-RU" sz="2700" b="1" i="1" dirty="0" smtClean="0">
                <a:solidFill>
                  <a:srgbClr val="00B05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ами были  разработаны игры</a:t>
            </a:r>
          </a:p>
          <a:p>
            <a:pPr algn="ctr">
              <a:buNone/>
            </a:pPr>
            <a:r>
              <a:rPr lang="ru-RU" sz="3200" b="1" i="1" dirty="0" smtClean="0">
                <a:solidFill>
                  <a:srgbClr val="FF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«Стульчики» и «Лес, да полянка»</a:t>
            </a:r>
          </a:p>
          <a:p>
            <a:pPr algn="ctr">
              <a:buNone/>
            </a:pPr>
            <a:r>
              <a:rPr lang="ru-RU" sz="3000" b="1" dirty="0" smtClean="0">
                <a:solidFill>
                  <a:srgbClr val="860000"/>
                </a:solidFill>
                <a:latin typeface="Century Schoolbook"/>
                <a:ea typeface="Calibri"/>
                <a:cs typeface="Times New Roman"/>
              </a:rPr>
              <a:t> 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Century Schoolbook"/>
                <a:ea typeface="Calibri"/>
                <a:cs typeface="Times New Roman"/>
              </a:rPr>
              <a:t>Они были апробированы медиаторами </a:t>
            </a:r>
          </a:p>
          <a:p>
            <a:pPr algn="ctr">
              <a:buNone/>
            </a:pP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Century Schoolbook"/>
                <a:ea typeface="Calibri"/>
                <a:cs typeface="Times New Roman"/>
              </a:rPr>
              <a:t>Служб Примирения других городов и </a:t>
            </a:r>
          </a:p>
          <a:p>
            <a:pPr algn="ctr">
              <a:buNone/>
            </a:pP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Century Schoolbook"/>
                <a:ea typeface="Calibri"/>
                <a:cs typeface="Times New Roman"/>
              </a:rPr>
              <a:t>получили положительные отзывы!</a:t>
            </a:r>
            <a:endParaRPr lang="ru-RU" b="1" i="1" dirty="0" smtClean="0">
              <a:solidFill>
                <a:schemeClr val="bg2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4" name="Picture 2" descr="C:\Users\user\Desktop\НАШИ ФОТО\Лес да полянка 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28" y="3275723"/>
            <a:ext cx="2341196" cy="3321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user\Desktop\НАШИ ФОТО\Стульчики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275723"/>
            <a:ext cx="2240952" cy="317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ЛОСЕВА Е.А\Служба примирения\12 ОТЧЁТ СЛЁТ ШСП\НАШИ ФОТО\Стульчики 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263462"/>
            <a:ext cx="2226858" cy="3214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0130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428596" y="357166"/>
            <a:ext cx="8286808" cy="2786082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endParaRPr lang="ru-RU" sz="3200" b="1" i="1" dirty="0" smtClean="0">
              <a:solidFill>
                <a:srgbClr val="0070C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algn="ctr">
              <a:buNone/>
            </a:pPr>
            <a:r>
              <a:rPr lang="ru-RU" sz="3200" b="1" i="1" dirty="0" smtClean="0">
                <a:solidFill>
                  <a:srgbClr val="00B05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В рамках проекта </a:t>
            </a:r>
          </a:p>
          <a:p>
            <a:pPr algn="ctr">
              <a:buNone/>
            </a:pPr>
            <a:r>
              <a:rPr lang="ru-RU" sz="3200" b="1" i="1" dirty="0" smtClean="0">
                <a:solidFill>
                  <a:srgbClr val="00B05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«Практики и инновации» </a:t>
            </a:r>
          </a:p>
          <a:p>
            <a:pPr algn="ctr">
              <a:buNone/>
            </a:pPr>
            <a:r>
              <a:rPr lang="ru-RU" sz="3200" b="1" i="1" dirty="0" smtClean="0">
                <a:solidFill>
                  <a:srgbClr val="00B05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Мы проводим практику</a:t>
            </a:r>
          </a:p>
          <a:p>
            <a:pPr algn="ctr">
              <a:buNone/>
            </a:pPr>
            <a:r>
              <a:rPr lang="ru-RU" sz="3200" b="1" i="1" dirty="0" smtClean="0">
                <a:solidFill>
                  <a:srgbClr val="FF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«Добро начинается с меня…»</a:t>
            </a:r>
          </a:p>
          <a:p>
            <a:endParaRPr lang="ru-RU" dirty="0"/>
          </a:p>
        </p:txBody>
      </p:sp>
      <p:pic>
        <p:nvPicPr>
          <p:cNvPr id="6" name="Picture 4" descr="https://sun9-11.userapi.com/impg/Y5snKmsK41C-yW9pstVnhTOhCDic0xnB_En7Ag/mMq_jbXlbd8.jpg?size=1280x590&amp;quality=95&amp;sign=bcebb66f5216c70f3bf19eb16982f0bb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724582"/>
            <a:ext cx="4320480" cy="2656745"/>
          </a:xfrm>
          <a:prstGeom prst="rect">
            <a:avLst/>
          </a:prstGeom>
          <a:noFill/>
        </p:spPr>
      </p:pic>
      <p:pic>
        <p:nvPicPr>
          <p:cNvPr id="7" name="Picture 1" descr="C:\Users\Людмила\Documents\XtpupCtTpD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6238" y="3728903"/>
            <a:ext cx="4249042" cy="26524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2768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260648"/>
            <a:ext cx="8280920" cy="5904656"/>
          </a:xfrm>
        </p:spPr>
        <p:txBody>
          <a:bodyPr>
            <a:normAutofit lnSpcReduction="10000"/>
          </a:bodyPr>
          <a:lstStyle/>
          <a:p>
            <a:pPr marL="342900" lvl="0" indent="-342900" algn="ctr">
              <a:spcBef>
                <a:spcPts val="800"/>
              </a:spcBef>
              <a:spcAft>
                <a:spcPts val="0"/>
              </a:spcAft>
              <a:buClrTx/>
              <a:buSzTx/>
              <a:buNone/>
            </a:pPr>
            <a:r>
              <a:rPr lang="ru-RU" sz="2000" cap="all" dirty="0" smtClean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Мы являемся активными участниками просветительского проекта</a:t>
            </a:r>
          </a:p>
          <a:p>
            <a:pPr marL="342900" lvl="0" indent="-342900" algn="ctr">
              <a:spcBef>
                <a:spcPts val="800"/>
              </a:spcBef>
              <a:spcAft>
                <a:spcPts val="0"/>
              </a:spcAft>
              <a:buClrTx/>
              <a:buSzTx/>
              <a:buNone/>
            </a:pPr>
            <a:r>
              <a:rPr lang="ru-RU" sz="2000" cap="all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ru-RU" sz="2000" cap="all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ru-RU" sz="2800" b="1" i="1" cap="all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«О б и д к а</a:t>
            </a:r>
            <a:r>
              <a:rPr lang="ru-RU" sz="2800" b="1" cap="all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» - профилактика травли </a:t>
            </a:r>
            <a:r>
              <a:rPr lang="ru-RU" sz="2000" cap="all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ru-RU" sz="2000" cap="all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ru-RU" sz="2000" cap="all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при поддержке Фонда Президентских Грантов</a:t>
            </a:r>
            <a:endParaRPr lang="ru-RU" sz="3400" b="1" i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spcBef>
                <a:spcPts val="800"/>
              </a:spcBef>
              <a:spcAft>
                <a:spcPts val="0"/>
              </a:spcAft>
              <a:buClrTx/>
              <a:buSzTx/>
              <a:buNone/>
            </a:pPr>
            <a:endParaRPr lang="ru-RU" sz="3400" b="1" i="1" dirty="0" smtClean="0">
              <a:solidFill>
                <a:srgbClr val="FF0000"/>
              </a:solidFill>
              <a:latin typeface="Franklin Gothic Book"/>
            </a:endParaRPr>
          </a:p>
          <a:p>
            <a:pPr marL="342900" lvl="0" indent="-342900">
              <a:spcBef>
                <a:spcPts val="800"/>
              </a:spcBef>
              <a:spcAft>
                <a:spcPts val="0"/>
              </a:spcAft>
              <a:buClrTx/>
              <a:buSzTx/>
              <a:buNone/>
            </a:pPr>
            <a:r>
              <a:rPr lang="ru-RU" sz="4000" b="1" i="1" dirty="0" smtClean="0">
                <a:solidFill>
                  <a:srgbClr val="FF0000"/>
                </a:solidFill>
                <a:latin typeface="Franklin Gothic Book"/>
              </a:rPr>
              <a:t>ОБ </a:t>
            </a:r>
            <a:r>
              <a:rPr lang="ru-RU" sz="4000" b="1" i="1" dirty="0">
                <a:solidFill>
                  <a:srgbClr val="FF0000"/>
                </a:solidFill>
                <a:latin typeface="Franklin Gothic Book"/>
              </a:rPr>
              <a:t>- Обычная</a:t>
            </a:r>
          </a:p>
          <a:p>
            <a:pPr marL="342900" lvl="0" indent="-342900">
              <a:spcBef>
                <a:spcPts val="800"/>
              </a:spcBef>
              <a:spcAft>
                <a:spcPts val="0"/>
              </a:spcAft>
              <a:buClrTx/>
              <a:buSzTx/>
              <a:buNone/>
            </a:pPr>
            <a:r>
              <a:rPr lang="ru-RU" sz="4000" b="1" i="1" dirty="0">
                <a:solidFill>
                  <a:srgbClr val="FF0000"/>
                </a:solidFill>
                <a:latin typeface="Franklin Gothic Book"/>
              </a:rPr>
              <a:t>И - История</a:t>
            </a:r>
          </a:p>
          <a:p>
            <a:pPr marL="342900" lvl="0" indent="-342900">
              <a:spcBef>
                <a:spcPts val="800"/>
              </a:spcBef>
              <a:spcAft>
                <a:spcPts val="0"/>
              </a:spcAft>
              <a:buClrTx/>
              <a:buSzTx/>
              <a:buNone/>
            </a:pPr>
            <a:r>
              <a:rPr lang="ru-RU" sz="4000" b="1" i="1" dirty="0">
                <a:solidFill>
                  <a:srgbClr val="FF0000"/>
                </a:solidFill>
                <a:latin typeface="Franklin Gothic Book"/>
              </a:rPr>
              <a:t>Д - Детской </a:t>
            </a:r>
          </a:p>
          <a:p>
            <a:pPr marL="342900" lvl="0" indent="-342900">
              <a:spcBef>
                <a:spcPts val="800"/>
              </a:spcBef>
              <a:spcAft>
                <a:spcPts val="0"/>
              </a:spcAft>
              <a:buClrTx/>
              <a:buSzTx/>
              <a:buNone/>
            </a:pPr>
            <a:r>
              <a:rPr lang="ru-RU" sz="4000" b="1" i="1" dirty="0">
                <a:solidFill>
                  <a:srgbClr val="FF0000"/>
                </a:solidFill>
                <a:latin typeface="Franklin Gothic Book"/>
              </a:rPr>
              <a:t>К - Коллективной </a:t>
            </a:r>
          </a:p>
          <a:p>
            <a:pPr marL="342900" lvl="0" indent="-342900">
              <a:spcBef>
                <a:spcPts val="800"/>
              </a:spcBef>
              <a:spcAft>
                <a:spcPts val="0"/>
              </a:spcAft>
              <a:buClrTx/>
              <a:buSzTx/>
              <a:buNone/>
            </a:pPr>
            <a:r>
              <a:rPr lang="ru-RU" sz="4000" b="1" i="1" dirty="0">
                <a:solidFill>
                  <a:srgbClr val="FF0000"/>
                </a:solidFill>
                <a:latin typeface="Franklin Gothic Book"/>
              </a:rPr>
              <a:t>А - Агрессии</a:t>
            </a:r>
          </a:p>
          <a:p>
            <a:endParaRPr lang="ru-RU" dirty="0"/>
          </a:p>
        </p:txBody>
      </p:sp>
      <p:pic>
        <p:nvPicPr>
          <p:cNvPr id="4" name="Picture 3" descr="C:\Users\user\Desktop\ЛОСЕВА Е.А\ИИП 2022\ИИП Святослав\Обидк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276872"/>
            <a:ext cx="2952412" cy="397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54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827584" y="1340768"/>
            <a:ext cx="3168352" cy="648072"/>
          </a:xfrm>
        </p:spPr>
        <p:txBody>
          <a:bodyPr/>
          <a:lstStyle/>
          <a:p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4860032" y="1340768"/>
            <a:ext cx="3492088" cy="648072"/>
          </a:xfrm>
        </p:spPr>
        <p:txBody>
          <a:bodyPr/>
          <a:lstStyle/>
          <a:p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99593" y="188640"/>
            <a:ext cx="7406208" cy="1368152"/>
          </a:xfrm>
        </p:spPr>
        <p:txBody>
          <a:bodyPr>
            <a:normAutofit fontScale="90000"/>
          </a:bodyPr>
          <a:lstStyle/>
          <a:p>
            <a:pPr marL="0" lvl="0" indent="0" algn="ctr">
              <a:spcBef>
                <a:spcPts val="800"/>
              </a:spcBef>
              <a:buNone/>
            </a:pPr>
            <a:r>
              <a:rPr lang="ru-RU" sz="2000" b="0" cap="all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рамках просветительского проекта</a:t>
            </a:r>
            <a:br>
              <a:rPr lang="ru-RU" sz="2000" b="0" cap="all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2400" b="0" i="1" cap="all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«О </a:t>
            </a:r>
            <a:r>
              <a:rPr lang="ru-RU" sz="2400" b="0" i="1" cap="all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 и д к а</a:t>
            </a:r>
            <a:r>
              <a:rPr lang="ru-RU" sz="2400" b="0" cap="all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» - профилактика травли </a:t>
            </a:r>
            <a:r>
              <a:rPr lang="ru-RU" sz="3600" i="1" dirty="0" smtClean="0">
                <a:solidFill>
                  <a:srgbClr val="00B050"/>
                </a:solidFill>
                <a:effectLst/>
                <a:latin typeface="Calibri"/>
                <a:ea typeface="Calibri"/>
                <a:cs typeface="Times New Roman"/>
              </a:rPr>
              <a:t>Диспуты </a:t>
            </a:r>
            <a:r>
              <a:rPr lang="ru-RU" sz="3600" i="1" dirty="0">
                <a:solidFill>
                  <a:srgbClr val="00B050"/>
                </a:solidFill>
                <a:effectLst/>
                <a:latin typeface="Calibri"/>
                <a:ea typeface="Calibri"/>
                <a:cs typeface="Times New Roman"/>
              </a:rPr>
              <a:t>о Травле</a:t>
            </a:r>
            <a:r>
              <a:rPr lang="ru-RU" sz="2000" dirty="0"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2000" dirty="0">
                <a:effectLst/>
                <a:latin typeface="Calibri"/>
                <a:ea typeface="Calibri"/>
                <a:cs typeface="Times New Roman"/>
              </a:rPr>
            </a:br>
            <a:endParaRPr lang="ru-RU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437112"/>
            <a:ext cx="1367555" cy="198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188" y="2276872"/>
            <a:ext cx="3911756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437112"/>
            <a:ext cx="3852339" cy="177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user\Desktop\ЛОСЕВА Е.А Документы 2020-2022\ШСП 22-23\ФОТО ШСП\ФОТО Диспуты\20230123_12230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32856"/>
            <a:ext cx="390499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377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1348</TotalTime>
  <Words>371</Words>
  <Application>Microsoft Office PowerPoint</Application>
  <PresentationFormat>Экран (4:3)</PresentationFormat>
  <Paragraphs>87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20</vt:i4>
      </vt:variant>
    </vt:vector>
  </HeadingPairs>
  <TitlesOfParts>
    <vt:vector size="22" baseType="lpstr">
      <vt:lpstr>Воздушный поток</vt:lpstr>
      <vt:lpstr>2_Воздушный поток</vt:lpstr>
      <vt:lpstr>             Муниципальное бюджетное общеобразовательное учреждение «Школа №3                                 с углубленным изучением предметов  имени Героя Советского Союза В.И. Фадеева» городского округа Самара      Школьная Служба Примирения  МБОУ Школа №3 г.о. Самара    </vt:lpstr>
      <vt:lpstr>Презентация PowerPoint</vt:lpstr>
      <vt:lpstr>Презентация PowerPoint</vt:lpstr>
      <vt:lpstr>Организационная встреча ШСП. Составление плана работы на год.  </vt:lpstr>
      <vt:lpstr>Презентация PowerPoint</vt:lpstr>
      <vt:lpstr>Презентация PowerPoint</vt:lpstr>
      <vt:lpstr>Презентация PowerPoint</vt:lpstr>
      <vt:lpstr>Презентация PowerPoint</vt:lpstr>
      <vt:lpstr>В рамках просветительского проекта «О б и д к а» - профилактика травли Диспуты о Травле </vt:lpstr>
      <vt:lpstr>Конкурс «Мастерство юного медиатора» </vt:lpstr>
      <vt:lpstr>Участие в профильных сменах</vt:lpstr>
      <vt:lpstr>Наша работа в Ассоциации Служб Примирения Самарской области</vt:lpstr>
      <vt:lpstr>Участие в онлайн-проектах школы «Pro – медиатор»</vt:lpstr>
      <vt:lpstr>Презентация PowerPoint</vt:lpstr>
      <vt:lpstr>Презентация PowerPoint</vt:lpstr>
      <vt:lpstr>Презентация PowerPoint</vt:lpstr>
      <vt:lpstr>Презентация PowerPoint</vt:lpstr>
      <vt:lpstr>Наши задачи:</vt:lpstr>
      <vt:lpstr> Давайте жить дружно!!!     </vt:lpstr>
      <vt:lpstr>Телеграмм - бот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Муниципальное бюджетное общеобразовательное учреждение «Школа №3                                 с углубленным изучением предметов  имени Героя Советского Союза В.И. Фадеева» городского округа Самара     МЫ    ЗНАЕМ   КАК   ЖИТЬ   ДРУЖНО!   </dc:title>
  <dc:creator>user</dc:creator>
  <cp:lastModifiedBy>user</cp:lastModifiedBy>
  <cp:revision>100</cp:revision>
  <dcterms:created xsi:type="dcterms:W3CDTF">2023-02-07T13:37:29Z</dcterms:created>
  <dcterms:modified xsi:type="dcterms:W3CDTF">2024-11-06T15:10:04Z</dcterms:modified>
</cp:coreProperties>
</file>