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1" r:id="rId5"/>
    <p:sldId id="268" r:id="rId6"/>
    <p:sldId id="265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541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639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38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31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81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630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70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31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42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53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067D6-CD3B-43C8-99AE-D24883312841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76DD4-86F9-4331-865C-647FC5C7FA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78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9550" y="0"/>
            <a:ext cx="114622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89188" y="1216136"/>
            <a:ext cx="9459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2060"/>
                </a:solidFill>
              </a:rPr>
              <a:t>Эффективные практики взаимодействия семьи и школы в реализации программы воспитания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0471" y="2782669"/>
            <a:ext cx="811127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>
                <a:solidFill>
                  <a:srgbClr val="002060"/>
                </a:solidFill>
              </a:rPr>
              <a:t>Наименование проектной инициативы: </a:t>
            </a:r>
          </a:p>
          <a:p>
            <a:pPr algn="ctr"/>
            <a:r>
              <a:rPr lang="ru-RU" sz="2600" b="1" dirty="0">
                <a:solidFill>
                  <a:srgbClr val="C00000"/>
                </a:solidFill>
              </a:rPr>
              <a:t>«Музейный клуб «Диалог поколений» - как форма взаимодействия с родителями»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08448" y="341186"/>
            <a:ext cx="870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Получение статуса городской проектной площадки по направлению 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«Патриотическое воспитание граждан Российской Федерации» 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6131773"/>
            <a:ext cx="21891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25 ноября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 2022 года</a:t>
            </a:r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90" y="0"/>
            <a:ext cx="1971798" cy="1795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64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9550" y="0"/>
            <a:ext cx="114622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080493" y="1157467"/>
            <a:ext cx="987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>
                <a:solidFill>
                  <a:srgbClr val="C00000"/>
                </a:solidFill>
              </a:rPr>
              <a:t>Опыт участия МБОУ Школа №3 </a:t>
            </a:r>
            <a:r>
              <a:rPr lang="ru-RU" sz="2400" i="1" dirty="0" err="1">
                <a:solidFill>
                  <a:srgbClr val="C00000"/>
                </a:solidFill>
              </a:rPr>
              <a:t>г.о</a:t>
            </a:r>
            <a:r>
              <a:rPr lang="ru-RU" sz="2400" i="1" dirty="0">
                <a:solidFill>
                  <a:srgbClr val="C00000"/>
                </a:solidFill>
              </a:rPr>
              <a:t>. Самара в качестве городской проектной площадки по реализации проектных инициатив по содержанию образования :</a:t>
            </a:r>
            <a:endParaRPr lang="ru-RU" sz="2400" dirty="0">
              <a:solidFill>
                <a:srgbClr val="C00000"/>
              </a:solidFill>
            </a:endParaRPr>
          </a:p>
          <a:p>
            <a:pPr marL="342900" indent="-342900" algn="just" defTabSz="4445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</a:rPr>
              <a:t>2015г., проектная инициатива по проблеме «Личностно-смысловое включение обучающихся в учебную деятельность» (5 классы) </a:t>
            </a:r>
          </a:p>
          <a:p>
            <a:pPr marL="342900" indent="-342900" algn="just" defTabSz="4445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</a:rPr>
              <a:t>2017г., проектная инициатива «Проективная модель воспитания» </a:t>
            </a:r>
          </a:p>
          <a:p>
            <a:pPr marL="342900" indent="-342900" algn="just" defTabSz="4445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</a:rPr>
              <a:t>2018г., проектная инициатива «Проектирование программы формирования правовой культуры обучающихся на основе проективной модели воспитания» (7-8 классы) </a:t>
            </a:r>
          </a:p>
          <a:p>
            <a:pPr marL="342900" indent="-342900" algn="just" defTabSz="4445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</a:rPr>
              <a:t>2019г., проектная инициатива «Проективная модель личностно-профессионального самоопределения обучающихся средней школы» (10-11 классы) </a:t>
            </a:r>
          </a:p>
          <a:p>
            <a:pPr marL="342900" indent="-342900" algn="just" defTabSz="444500">
              <a:buFont typeface="Wingdings" panose="05000000000000000000" pitchFamily="2" charset="2"/>
              <a:buChar char="ü"/>
            </a:pPr>
            <a:r>
              <a:rPr lang="ru-RU" sz="2400" dirty="0">
                <a:solidFill>
                  <a:srgbClr val="002060"/>
                </a:solidFill>
              </a:rPr>
              <a:t>2022г., проектная инициатива «Организация наставничества на основе технологии совместного заказа»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5" y="0"/>
            <a:ext cx="1971798" cy="179514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80494" y="173620"/>
            <a:ext cx="9724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rgbClr val="002060"/>
                </a:solidFill>
              </a:rPr>
              <a:t>Эффективные практики взаимодействия семьи и школы в реализации программы воспитания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Музейный клуб «Диалог поколений» - как форма взаимодействия с родителями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753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9550" y="0"/>
            <a:ext cx="114622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080493" y="1157467"/>
            <a:ext cx="987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C00000"/>
                </a:solidFill>
              </a:rPr>
              <a:t>Актуальность и значимость проектной инициативы: 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Решение задачи повышения эффективности патриотического воспитания невозможно без обращения к семейным ценностям, которые выступает основой духовно-нравственного развития личности. Главное, чтобы родители стали активными участниками совместной деятельности семьи и школы по патриотическому воспитанию. Для чего необходимо искать новые формы взаимодействия поколений в рамках реализации программы воспитания школы, в равной степени интересные как обучающимся, так и их родителям, в частности, использование школьного музейного пространства (разработка методического обеспечения взаимодействия семьи и школы на базе музейного пространства образовательной организации).</a:t>
            </a:r>
          </a:p>
          <a:p>
            <a:pPr algn="just"/>
            <a:endParaRPr lang="ru-RU" sz="2400" dirty="0">
              <a:solidFill>
                <a:srgbClr val="002060"/>
              </a:solidFill>
            </a:endParaRPr>
          </a:p>
          <a:p>
            <a:pPr algn="just"/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5" y="0"/>
            <a:ext cx="1971798" cy="179514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080493" y="358815"/>
            <a:ext cx="9724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rgbClr val="002060"/>
                </a:solidFill>
              </a:rPr>
              <a:t>Эффективные практики взаимодействия семьи и школы в реализации программы воспитания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Музейный клуб «Диалог поколений» - как форма взаимодействия с родителями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020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9550" y="0"/>
            <a:ext cx="114622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918052" y="1057666"/>
            <a:ext cx="9886645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>
                <a:solidFill>
                  <a:srgbClr val="C00000"/>
                </a:solidFill>
              </a:rPr>
              <a:t>Цель проекта:</a:t>
            </a:r>
            <a:r>
              <a:rPr lang="ru-RU" sz="2400" i="1" dirty="0">
                <a:solidFill>
                  <a:srgbClr val="C0000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разработка методического обеспечения деятельности музейного клуба как эффективной формы взаимодействия семьи и школы в реализации программы воспитания </a:t>
            </a:r>
          </a:p>
          <a:p>
            <a:pPr algn="just"/>
            <a:r>
              <a:rPr lang="ru-RU" sz="2400" b="1" i="1" dirty="0">
                <a:solidFill>
                  <a:srgbClr val="C00000"/>
                </a:solidFill>
              </a:rPr>
              <a:t>Задачи проекта: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tabLst>
                <a:tab pos="357188" algn="l"/>
              </a:tabLst>
            </a:pPr>
            <a:r>
              <a:rPr lang="ru-RU" sz="2400" dirty="0">
                <a:solidFill>
                  <a:srgbClr val="002060"/>
                </a:solidFill>
              </a:rPr>
              <a:t>Определить содержание ключевых направлений деятельности школьного музейного пространства как центра взаимодействия семьи и школы.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tabLst>
                <a:tab pos="357188" algn="l"/>
              </a:tabLst>
            </a:pPr>
            <a:r>
              <a:rPr lang="ru-RU" sz="2400" dirty="0">
                <a:solidFill>
                  <a:srgbClr val="002060"/>
                </a:solidFill>
              </a:rPr>
              <a:t>Разработать программу деятельности музейного клуба «Диалог поколений».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tabLst>
                <a:tab pos="357188" algn="l"/>
              </a:tabLst>
            </a:pPr>
            <a:r>
              <a:rPr lang="ru-RU" sz="2400" dirty="0">
                <a:solidFill>
                  <a:srgbClr val="002060"/>
                </a:solidFill>
              </a:rPr>
              <a:t>Разработать сценарии совместных дел детей и взрослых по выбранным направлениям деятельности музейного клуба.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tabLst>
                <a:tab pos="357188" algn="l"/>
              </a:tabLst>
            </a:pPr>
            <a:r>
              <a:rPr lang="ru-RU" sz="2400" dirty="0">
                <a:solidFill>
                  <a:srgbClr val="002060"/>
                </a:solidFill>
              </a:rPr>
              <a:t>Организовать и провести городской конкурс семейных видеороликов «Моя семья в кадре».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tabLst>
                <a:tab pos="357188" algn="l"/>
              </a:tabLst>
            </a:pPr>
            <a:r>
              <a:rPr lang="ru-RU" sz="2400" dirty="0">
                <a:solidFill>
                  <a:srgbClr val="002060"/>
                </a:solidFill>
              </a:rPr>
              <a:t>Разработать и опубликовать методические рекомендации по организации деятельности музейного клуба «Диалог поколений».</a:t>
            </a:r>
          </a:p>
          <a:p>
            <a:pPr marL="457200" indent="-457200" algn="just">
              <a:buFont typeface="Wingdings" panose="05000000000000000000" pitchFamily="2" charset="2"/>
              <a:buChar char="ü"/>
              <a:tabLst>
                <a:tab pos="357188" algn="l"/>
              </a:tabLst>
            </a:pPr>
            <a:endParaRPr lang="ru-RU" sz="2400" dirty="0">
              <a:solidFill>
                <a:srgbClr val="00206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  <a:tabLst>
                <a:tab pos="357188" algn="l"/>
              </a:tabLst>
            </a:pP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83" y="141224"/>
            <a:ext cx="1618154" cy="14731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97704" y="141224"/>
            <a:ext cx="9606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rgbClr val="002060"/>
                </a:solidFill>
              </a:rPr>
              <a:t>Эффективные практики взаимодействия семьи и школы в реализации программы воспитания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Музейный клуб «Диалог поколений» - как форма взаимодействия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1661605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9550" y="0"/>
            <a:ext cx="114622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865999" y="1043430"/>
            <a:ext cx="10216761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C00000"/>
                </a:solidFill>
              </a:rPr>
              <a:t>Основные идеи проекта:</a:t>
            </a:r>
          </a:p>
          <a:p>
            <a:pPr algn="ctr"/>
            <a:endParaRPr lang="ru-RU" sz="800" b="1" i="1" dirty="0">
              <a:solidFill>
                <a:srgbClr val="C00000"/>
              </a:solidFill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Музейный клуб – это неформальное объединение, в рамках которого организуется общение родителей и детей на базе школьного музейного пространства. </a:t>
            </a:r>
          </a:p>
          <a:p>
            <a:pPr algn="just"/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Направления деятельности клуба «Диалог поколений»</a:t>
            </a:r>
          </a:p>
          <a:p>
            <a:pPr indent="-342900" algn="just">
              <a:lnSpc>
                <a:spcPct val="115000"/>
              </a:lnSpc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экскурсии, подготовленные обучающимися для родителей; </a:t>
            </a:r>
          </a:p>
          <a:p>
            <a:pPr indent="-342900" algn="just">
              <a:lnSpc>
                <a:spcPct val="115000"/>
              </a:lnSpc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музейные мастерские, в рамках которых дети и родители принимают участие в мастер-классах по изготовлению традиционных народных кукол, плетению поясов, изготовлению глиняной игрушки и т.д.; </a:t>
            </a:r>
          </a:p>
          <a:p>
            <a:pPr indent="-342900" algn="just">
              <a:lnSpc>
                <a:spcPct val="115000"/>
              </a:lnSpc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вечеринки и посиделки, приуроченные к традиционным народным праздникам для детей и родителей, на которых участники разучивают народные танцы, песни, участвуют в народных играх и обрядах;</a:t>
            </a:r>
          </a:p>
          <a:p>
            <a:pPr indent="-342900" algn="just">
              <a:lnSpc>
                <a:spcPct val="115000"/>
              </a:lnSpc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краеведческие исследования «Семейные ценности», которые осуществляют семейные команды. </a:t>
            </a: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4" y="0"/>
            <a:ext cx="1907966" cy="17370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93720" y="173620"/>
            <a:ext cx="9610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rgbClr val="002060"/>
                </a:solidFill>
              </a:rPr>
              <a:t>Эффективные практики взаимодействия семьи и школы в реализации программы воспитания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Музейный клуб «Диалог поколений» - как форма взаимодействия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1832300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9550" y="0"/>
            <a:ext cx="114622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015562" y="1491563"/>
            <a:ext cx="98866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C00000"/>
                </a:solidFill>
              </a:rPr>
              <a:t>Основные (ключевые) мероприятия </a:t>
            </a:r>
          </a:p>
          <a:p>
            <a:pPr algn="ctr"/>
            <a:r>
              <a:rPr lang="ru-RU" sz="2800" b="1" i="1" dirty="0">
                <a:solidFill>
                  <a:srgbClr val="C00000"/>
                </a:solidFill>
              </a:rPr>
              <a:t>в рамках проекта:</a:t>
            </a:r>
          </a:p>
          <a:p>
            <a:pPr algn="ctr"/>
            <a:endParaRPr lang="ru-RU" sz="800" b="1" i="1" dirty="0">
              <a:solidFill>
                <a:srgbClr val="C00000"/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2800" dirty="0">
                <a:solidFill>
                  <a:srgbClr val="002060"/>
                </a:solidFill>
              </a:rPr>
              <a:t>Городской методический семинар по проблеме «Организация деятельности музейного клуба «Диалог поколений» в рамках итогового мероприятия по подведению итогов открытого конкурса «Моя семья в кадре» (не менее 100 участников) </a:t>
            </a:r>
          </a:p>
          <a:p>
            <a:pPr algn="just"/>
            <a:endParaRPr lang="ru-RU" sz="800" dirty="0">
              <a:solidFill>
                <a:srgbClr val="002060"/>
              </a:solidFill>
            </a:endParaRPr>
          </a:p>
          <a:p>
            <a:pPr marL="538163" indent="-538163" algn="just"/>
            <a:r>
              <a:rPr lang="ru-RU" sz="2800" dirty="0">
                <a:solidFill>
                  <a:srgbClr val="002060"/>
                </a:solidFill>
              </a:rPr>
              <a:t>2. Городской конкурс «Моя семья в кадре» (ноябрь-декабрь)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4" y="0"/>
            <a:ext cx="1907966" cy="17370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93720" y="173620"/>
            <a:ext cx="96109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i="1" dirty="0">
                <a:solidFill>
                  <a:srgbClr val="002060"/>
                </a:solidFill>
              </a:rPr>
              <a:t>Эффективные практики взаимодействия семьи и школы в реализации программы воспитания</a:t>
            </a:r>
          </a:p>
          <a:p>
            <a:pPr algn="ctr"/>
            <a:r>
              <a:rPr lang="ru-RU" sz="1600" b="1" dirty="0">
                <a:solidFill>
                  <a:srgbClr val="002060"/>
                </a:solidFill>
              </a:rPr>
              <a:t>Музейный клуб «Диалог поколений» - как форма взаимодействия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345701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9550" y="0"/>
            <a:ext cx="1146220" cy="685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06643" y="1296365"/>
            <a:ext cx="979554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-RU" sz="2800" b="1" i="1" dirty="0">
                <a:solidFill>
                  <a:srgbClr val="C00000"/>
                </a:solidFill>
              </a:rPr>
              <a:t>Ожидаемые результаты проекта: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</a:rPr>
              <a:t>положение о деятельности музейного клуба «Диалог поколений»;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</a:rPr>
              <a:t>программа деятельности музейного клуба «Диалог поколений»;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</a:rPr>
              <a:t>модельные сценарные планы организации мероприятий по каждому направлению деятельности музейного клуба «Диалог поколений»;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</a:rPr>
              <a:t>методические рекомендации по организации деятельности музейного клуба «Диалог поколений»;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</a:rPr>
              <a:t>публикации о ходе и результатах проекта.</a:t>
            </a:r>
          </a:p>
          <a:p>
            <a:r>
              <a:rPr lang="ru-RU" sz="2800" dirty="0"/>
              <a:t> </a:t>
            </a:r>
          </a:p>
          <a:p>
            <a:pPr algn="ctr">
              <a:spcAft>
                <a:spcPts val="1200"/>
              </a:spcAft>
            </a:pP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77" y="108119"/>
            <a:ext cx="1907966" cy="17370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06644" y="266218"/>
            <a:ext cx="9698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b="1" i="1">
                <a:solidFill>
                  <a:srgbClr val="002060"/>
                </a:solidFill>
              </a:rPr>
              <a:t>Эффективные практики взаимодействия семьи и школы в реализации программы воспитания</a:t>
            </a:r>
          </a:p>
          <a:p>
            <a:pPr lvl="0" algn="ctr"/>
            <a:r>
              <a:rPr lang="ru-RU" sz="1600" b="1">
                <a:solidFill>
                  <a:srgbClr val="002060"/>
                </a:solidFill>
              </a:rPr>
              <a:t>Музейный клуб «Диалог поколений» - как форма взаимодействия с родителями</a:t>
            </a:r>
            <a:endParaRPr lang="ru-RU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3979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682</Words>
  <Application>Microsoft Macintosh PowerPoint</Application>
  <PresentationFormat>Широкоэкранный</PresentationFormat>
  <Paragraphs>56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Karacheva</dc:creator>
  <cp:lastModifiedBy>Наталья Рыбакина</cp:lastModifiedBy>
  <cp:revision>46</cp:revision>
  <dcterms:created xsi:type="dcterms:W3CDTF">2016-11-23T03:31:25Z</dcterms:created>
  <dcterms:modified xsi:type="dcterms:W3CDTF">2022-11-25T05:54:56Z</dcterms:modified>
</cp:coreProperties>
</file>